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0" r:id="rId92"/>
    <p:sldId id="311" r:id="rId93"/>
    <p:sldId id="312" r:id="rId94"/>
    <p:sldId id="313" r:id="rId9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hewy" charset="1" panose="02000000000000000000"/>
      <p:regular r:id="rId10"/>
    </p:embeddedFont>
    <p:embeddedFont>
      <p:font typeface="TT Phobos Inline" charset="1" panose="02000503020000020004"/>
      <p:regular r:id="rId11"/>
    </p:embeddedFont>
    <p:embeddedFont>
      <p:font typeface="TT Phobos" charset="1" panose="02000503050000020004"/>
      <p:regular r:id="rId12"/>
    </p:embeddedFont>
    <p:embeddedFont>
      <p:font typeface="TT Phobos Bold" charset="1" panose="02000803060000020004"/>
      <p:regular r:id="rId13"/>
    </p:embeddedFont>
    <p:embeddedFont>
      <p:font typeface="TT Phobos Italics" charset="1" panose="02000503080000090004"/>
      <p:regular r:id="rId14"/>
    </p:embeddedFont>
    <p:embeddedFont>
      <p:font typeface="TT Phobos Bold Italics" charset="1" panose="02000803060000090004"/>
      <p:regular r:id="rId15"/>
    </p:embeddedFont>
    <p:embeddedFont>
      <p:font typeface="Arial" charset="1" panose="020B0502020202020204"/>
      <p:regular r:id="rId16"/>
    </p:embeddedFont>
    <p:embeddedFont>
      <p:font typeface="Arial Bold" charset="1" panose="020B0802020202020204"/>
      <p:regular r:id="rId17"/>
    </p:embeddedFont>
    <p:embeddedFont>
      <p:font typeface="Arial Italics" charset="1" panose="020B0502020202090204"/>
      <p:regular r:id="rId18"/>
    </p:embeddedFont>
    <p:embeddedFont>
      <p:font typeface="Arial Bold Italics" charset="1" panose="020B0802020202090204"/>
      <p:regular r:id="rId19"/>
    </p:embeddedFont>
    <p:embeddedFont>
      <p:font typeface="TT Norms" charset="1" panose="02000503030000020003"/>
      <p:regular r:id="rId20"/>
    </p:embeddedFont>
    <p:embeddedFont>
      <p:font typeface="TT Norms Bold" charset="1" panose="02000803030000020004"/>
      <p:regular r:id="rId21"/>
    </p:embeddedFont>
    <p:embeddedFont>
      <p:font typeface="TT Norms Italics" charset="1" panose="02000503030000090003"/>
      <p:regular r:id="rId22"/>
    </p:embeddedFont>
    <p:embeddedFont>
      <p:font typeface="TT Norms Bold Italics" charset="1" panose="02000803020000090004"/>
      <p:regular r:id="rId23"/>
    </p:embeddedFont>
    <p:embeddedFont>
      <p:font typeface="TT Norms Light" charset="1" panose="02000503020000020003"/>
      <p:regular r:id="rId24"/>
    </p:embeddedFont>
    <p:embeddedFont>
      <p:font typeface="TT Norms Light Italics" charset="1" panose="02000503020000090003"/>
      <p:regular r:id="rId25"/>
    </p:embeddedFont>
    <p:embeddedFont>
      <p:font typeface="TT Norms Ultra-Bold" charset="1" panose="02000503040000020004"/>
      <p:regular r:id="rId26"/>
    </p:embeddedFont>
    <p:embeddedFont>
      <p:font typeface="TT Norms Ultra-Bold Italics" charset="1" panose="02000503020000090004"/>
      <p:regular r:id="rId27"/>
    </p:embeddedFont>
    <p:embeddedFont>
      <p:font typeface="TT Norms Heavy" charset="1" panose="02000503050000020004"/>
      <p:regular r:id="rId28"/>
    </p:embeddedFont>
    <p:embeddedFont>
      <p:font typeface="TT Norms Heavy Italics" charset="1" panose="02000503020000090004"/>
      <p:regular r:id="rId29"/>
    </p:embeddedFont>
    <p:embeddedFont>
      <p:font typeface="Open Sans" charset="1" panose="020B0606030504020204"/>
      <p:regular r:id="rId30"/>
    </p:embeddedFont>
    <p:embeddedFont>
      <p:font typeface="Open Sans Bold" charset="1" panose="020B0806030504020204"/>
      <p:regular r:id="rId31"/>
    </p:embeddedFont>
    <p:embeddedFont>
      <p:font typeface="Open Sans Italics" charset="1" panose="020B0606030504020204"/>
      <p:regular r:id="rId32"/>
    </p:embeddedFont>
    <p:embeddedFont>
      <p:font typeface="Open Sans Bold Italics" charset="1" panose="020B0806030504020204"/>
      <p:regular r:id="rId33"/>
    </p:embeddedFont>
    <p:embeddedFont>
      <p:font typeface="Open Sans Light" charset="1" panose="020B0306030504020204"/>
      <p:regular r:id="rId34"/>
    </p:embeddedFont>
    <p:embeddedFont>
      <p:font typeface="Open Sans Light Italics" charset="1" panose="020B0306030504020204"/>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72" Target="slides/slide35.xml" Type="http://schemas.openxmlformats.org/officeDocument/2006/relationships/slide"/><Relationship Id="rId73" Target="slides/slide36.xml" Type="http://schemas.openxmlformats.org/officeDocument/2006/relationships/slide"/><Relationship Id="rId74" Target="slides/slide37.xml" Type="http://schemas.openxmlformats.org/officeDocument/2006/relationships/slide"/><Relationship Id="rId75" Target="slides/slide38.xml" Type="http://schemas.openxmlformats.org/officeDocument/2006/relationships/slide"/><Relationship Id="rId76" Target="slides/slide39.xml" Type="http://schemas.openxmlformats.org/officeDocument/2006/relationships/slide"/><Relationship Id="rId77" Target="slides/slide40.xml" Type="http://schemas.openxmlformats.org/officeDocument/2006/relationships/slide"/><Relationship Id="rId78" Target="slides/slide41.xml" Type="http://schemas.openxmlformats.org/officeDocument/2006/relationships/slide"/><Relationship Id="rId79" Target="slides/slide42.xml" Type="http://schemas.openxmlformats.org/officeDocument/2006/relationships/slide"/><Relationship Id="rId8" Target="fonts/font8.fntdata" Type="http://schemas.openxmlformats.org/officeDocument/2006/relationships/font"/><Relationship Id="rId80" Target="slides/slide43.xml" Type="http://schemas.openxmlformats.org/officeDocument/2006/relationships/slide"/><Relationship Id="rId81" Target="slides/slide44.xml" Type="http://schemas.openxmlformats.org/officeDocument/2006/relationships/slide"/><Relationship Id="rId82" Target="slides/slide45.xml" Type="http://schemas.openxmlformats.org/officeDocument/2006/relationships/slide"/><Relationship Id="rId83" Target="slides/slide46.xml" Type="http://schemas.openxmlformats.org/officeDocument/2006/relationships/slide"/><Relationship Id="rId84" Target="slides/slide47.xml" Type="http://schemas.openxmlformats.org/officeDocument/2006/relationships/slide"/><Relationship Id="rId85" Target="slides/slide48.xml" Type="http://schemas.openxmlformats.org/officeDocument/2006/relationships/slide"/><Relationship Id="rId86" Target="slides/slide49.xml" Type="http://schemas.openxmlformats.org/officeDocument/2006/relationships/slide"/><Relationship Id="rId87" Target="slides/slide50.xml" Type="http://schemas.openxmlformats.org/officeDocument/2006/relationships/slide"/><Relationship Id="rId88" Target="slides/slide51.xml" Type="http://schemas.openxmlformats.org/officeDocument/2006/relationships/slide"/><Relationship Id="rId89" Target="slides/slide52.xml" Type="http://schemas.openxmlformats.org/officeDocument/2006/relationships/slide"/><Relationship Id="rId9" Target="fonts/font9.fntdata" Type="http://schemas.openxmlformats.org/officeDocument/2006/relationships/font"/><Relationship Id="rId90" Target="slides/slide53.xml" Type="http://schemas.openxmlformats.org/officeDocument/2006/relationships/slide"/><Relationship Id="rId91" Target="slides/slide54.xml" Type="http://schemas.openxmlformats.org/officeDocument/2006/relationships/slide"/><Relationship Id="rId92" Target="slides/slide55.xml" Type="http://schemas.openxmlformats.org/officeDocument/2006/relationships/slide"/><Relationship Id="rId93" Target="slides/slide56.xml" Type="http://schemas.openxmlformats.org/officeDocument/2006/relationships/slide"/><Relationship Id="rId94" Target="slides/slide57.xml" Type="http://schemas.openxmlformats.org/officeDocument/2006/relationships/slide"/><Relationship Id="rId95" Target="slides/slide58.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gif"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10.gif"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40.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41.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4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43.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4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45.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46.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47.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1.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https://treinamentowaei.wordpress.com/diagrama-de-sequencia/" TargetMode="External" Type="http://schemas.openxmlformats.org/officeDocument/2006/relationships/hyperlink"/><Relationship Id="rId3" Target="https://creately.com/blog/pt/diagrama/tutorial-do-diagrama-de-sequencia/" TargetMode="External" Type="http://schemas.openxmlformats.org/officeDocument/2006/relationships/hyperlink"/></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550094" y="7911947"/>
            <a:ext cx="19388189" cy="4750106"/>
          </a:xfrm>
          <a:custGeom>
            <a:avLst/>
            <a:gdLst/>
            <a:ahLst/>
            <a:cxnLst/>
            <a:rect r="r" b="b" t="t" l="l"/>
            <a:pathLst>
              <a:path h="4750106" w="19388189">
                <a:moveTo>
                  <a:pt x="0" y="0"/>
                </a:moveTo>
                <a:lnTo>
                  <a:pt x="19388188" y="0"/>
                </a:lnTo>
                <a:lnTo>
                  <a:pt x="19388188" y="4750106"/>
                </a:lnTo>
                <a:lnTo>
                  <a:pt x="0" y="4750106"/>
                </a:lnTo>
                <a:lnTo>
                  <a:pt x="0" y="0"/>
                </a:lnTo>
                <a:close/>
              </a:path>
            </a:pathLst>
          </a:custGeom>
          <a:blipFill>
            <a:blip r:embed="rId2"/>
            <a:stretch>
              <a:fillRect l="0" t="0" r="0" b="0"/>
            </a:stretch>
          </a:blipFill>
        </p:spPr>
      </p:sp>
      <p:sp>
        <p:nvSpPr>
          <p:cNvPr name="Freeform 3" id="3"/>
          <p:cNvSpPr/>
          <p:nvPr/>
        </p:nvSpPr>
        <p:spPr>
          <a:xfrm flipH="false" flipV="false" rot="0">
            <a:off x="-4381118" y="-223930"/>
            <a:ext cx="8762237" cy="8998446"/>
          </a:xfrm>
          <a:custGeom>
            <a:avLst/>
            <a:gdLst/>
            <a:ahLst/>
            <a:cxnLst/>
            <a:rect r="r" b="b" t="t" l="l"/>
            <a:pathLst>
              <a:path h="8998446" w="8762237">
                <a:moveTo>
                  <a:pt x="0" y="0"/>
                </a:moveTo>
                <a:lnTo>
                  <a:pt x="8762236" y="0"/>
                </a:lnTo>
                <a:lnTo>
                  <a:pt x="8762236" y="8998446"/>
                </a:lnTo>
                <a:lnTo>
                  <a:pt x="0" y="8998446"/>
                </a:lnTo>
                <a:lnTo>
                  <a:pt x="0" y="0"/>
                </a:lnTo>
                <a:close/>
              </a:path>
            </a:pathLst>
          </a:custGeom>
          <a:blipFill>
            <a:blip r:embed="rId3"/>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1372883" y="3156466"/>
            <a:ext cx="5589960" cy="5618050"/>
          </a:xfrm>
          <a:prstGeom prst="rect">
            <a:avLst/>
          </a:prstGeom>
        </p:spPr>
      </p:pic>
      <p:sp>
        <p:nvSpPr>
          <p:cNvPr name="TextBox 5" id="5"/>
          <p:cNvSpPr txBox="true"/>
          <p:nvPr/>
        </p:nvSpPr>
        <p:spPr>
          <a:xfrm rot="0">
            <a:off x="3495623" y="1893612"/>
            <a:ext cx="14206843" cy="4529078"/>
          </a:xfrm>
          <a:prstGeom prst="rect">
            <a:avLst/>
          </a:prstGeom>
        </p:spPr>
        <p:txBody>
          <a:bodyPr anchor="t" rtlCol="false" tIns="0" lIns="0" bIns="0" rIns="0">
            <a:spAutoFit/>
          </a:bodyPr>
          <a:lstStyle/>
          <a:p>
            <a:pPr algn="ctr">
              <a:lnSpc>
                <a:spcPts val="3477"/>
              </a:lnSpc>
            </a:pPr>
            <a:r>
              <a:rPr lang="en-US" sz="4091" spc="204">
                <a:solidFill>
                  <a:srgbClr val="FFF5D6"/>
                </a:solidFill>
                <a:latin typeface="TT Phobos Inline"/>
              </a:rPr>
              <a:t>UNIVERSIDADE FEDERAL DO MARANHÃO</a:t>
            </a:r>
          </a:p>
          <a:p>
            <a:pPr algn="ctr">
              <a:lnSpc>
                <a:spcPts val="3477"/>
              </a:lnSpc>
            </a:pPr>
            <a:r>
              <a:rPr lang="en-US" sz="4091" spc="204">
                <a:solidFill>
                  <a:srgbClr val="FFF5D6"/>
                </a:solidFill>
                <a:latin typeface="TT Phobos Inline"/>
              </a:rPr>
              <a:t>Interdisciplinar em Ciência e Tecnologia</a:t>
            </a:r>
          </a:p>
          <a:p>
            <a:pPr algn="ctr">
              <a:lnSpc>
                <a:spcPts val="3404"/>
              </a:lnSpc>
            </a:pPr>
            <a:r>
              <a:rPr lang="en-US" sz="4005">
                <a:solidFill>
                  <a:srgbClr val="FFF5D6"/>
                </a:solidFill>
                <a:latin typeface="TT Phobos Inline"/>
              </a:rPr>
              <a:t>PROJETO E DESENVOLVIMENTO </a:t>
            </a:r>
          </a:p>
          <a:p>
            <a:pPr algn="ctr">
              <a:lnSpc>
                <a:spcPts val="3404"/>
              </a:lnSpc>
            </a:pPr>
            <a:r>
              <a:rPr lang="en-US" sz="4005">
                <a:solidFill>
                  <a:srgbClr val="FFF5D6"/>
                </a:solidFill>
                <a:latin typeface="TT Phobos Inline"/>
              </a:rPr>
              <a:t>DE SOFTWARE</a:t>
            </a:r>
          </a:p>
          <a:p>
            <a:pPr algn="ctr">
              <a:lnSpc>
                <a:spcPts val="3623"/>
              </a:lnSpc>
            </a:pPr>
          </a:p>
          <a:p>
            <a:pPr algn="ctr">
              <a:lnSpc>
                <a:spcPts val="3623"/>
              </a:lnSpc>
            </a:pPr>
          </a:p>
          <a:p>
            <a:pPr algn="ctr">
              <a:lnSpc>
                <a:spcPts val="3623"/>
              </a:lnSpc>
            </a:pPr>
          </a:p>
          <a:p>
            <a:pPr algn="ctr">
              <a:lnSpc>
                <a:spcPts val="3623"/>
              </a:lnSpc>
            </a:pPr>
          </a:p>
          <a:p>
            <a:pPr algn="ctr">
              <a:lnSpc>
                <a:spcPts val="3623"/>
              </a:lnSpc>
            </a:pPr>
            <a:r>
              <a:rPr lang="en-US" sz="4263">
                <a:solidFill>
                  <a:srgbClr val="FFF5D6"/>
                </a:solidFill>
                <a:latin typeface="TT Phobos Inline"/>
              </a:rPr>
              <a:t>                     </a:t>
            </a:r>
            <a:r>
              <a:rPr lang="en-US" sz="4263">
                <a:solidFill>
                  <a:srgbClr val="FFF5D6"/>
                </a:solidFill>
                <a:latin typeface="TT Phobos Inline"/>
              </a:rPr>
              <a:t>SISTEMA DE BIBLIOTECA</a:t>
            </a:r>
          </a:p>
          <a:p>
            <a:pPr algn="ctr">
              <a:lnSpc>
                <a:spcPts val="3623"/>
              </a:lnSpc>
            </a:pPr>
            <a:r>
              <a:rPr lang="en-US" sz="4263">
                <a:solidFill>
                  <a:srgbClr val="FFF5D6"/>
                </a:solidFill>
                <a:latin typeface="TT Phobos Inline"/>
              </a:rPr>
              <a:t>                    </a:t>
            </a:r>
            <a:r>
              <a:rPr lang="en-US" sz="4263">
                <a:solidFill>
                  <a:srgbClr val="FFF5D6"/>
                </a:solidFill>
                <a:latin typeface="TT Phobos Inline"/>
              </a:rPr>
              <a:t>INSTITUIÇÃ0 ABC</a:t>
            </a:r>
            <a:r>
              <a:rPr lang="en-US" sz="4263">
                <a:solidFill>
                  <a:srgbClr val="FFF5D6"/>
                </a:solidFill>
                <a:latin typeface="TT Phobos Inline"/>
              </a:rPr>
              <a:t> </a:t>
            </a:r>
          </a:p>
        </p:txBody>
      </p:sp>
      <p:sp>
        <p:nvSpPr>
          <p:cNvPr name="TextBox 6" id="6"/>
          <p:cNvSpPr txBox="true"/>
          <p:nvPr/>
        </p:nvSpPr>
        <p:spPr>
          <a:xfrm rot="0">
            <a:off x="8419076" y="7305522"/>
            <a:ext cx="9868924" cy="679450"/>
          </a:xfrm>
          <a:prstGeom prst="rect">
            <a:avLst/>
          </a:prstGeom>
        </p:spPr>
        <p:txBody>
          <a:bodyPr anchor="t" rtlCol="false" tIns="0" lIns="0" bIns="0" rIns="0">
            <a:spAutoFit/>
          </a:bodyPr>
          <a:lstStyle/>
          <a:p>
            <a:pPr algn="ctr">
              <a:lnSpc>
                <a:spcPts val="5599"/>
              </a:lnSpc>
            </a:pPr>
            <a:r>
              <a:rPr lang="en-US" sz="3999">
                <a:solidFill>
                  <a:srgbClr val="FFF5D6"/>
                </a:solidFill>
                <a:latin typeface="TT Phobos"/>
              </a:rPr>
              <a:t>Professor: Thales Levi Azevedo Valente</a:t>
            </a:r>
          </a:p>
        </p:txBody>
      </p:sp>
      <p:sp>
        <p:nvSpPr>
          <p:cNvPr name="TextBox 7" id="7"/>
          <p:cNvSpPr txBox="true"/>
          <p:nvPr/>
        </p:nvSpPr>
        <p:spPr>
          <a:xfrm rot="0">
            <a:off x="2793754" y="9622241"/>
            <a:ext cx="12700492" cy="577732"/>
          </a:xfrm>
          <a:prstGeom prst="rect">
            <a:avLst/>
          </a:prstGeom>
        </p:spPr>
        <p:txBody>
          <a:bodyPr anchor="t" rtlCol="false" tIns="0" lIns="0" bIns="0" rIns="0">
            <a:spAutoFit/>
          </a:bodyPr>
          <a:lstStyle/>
          <a:p>
            <a:pPr algn="ctr">
              <a:lnSpc>
                <a:spcPts val="4282"/>
              </a:lnSpc>
              <a:spcBef>
                <a:spcPct val="0"/>
              </a:spcBef>
            </a:pPr>
            <a:r>
              <a:rPr lang="en-US" sz="3059">
                <a:solidFill>
                  <a:srgbClr val="FFF5D6"/>
                </a:solidFill>
                <a:latin typeface="Arial"/>
              </a:rPr>
              <a:t>Sistema de Biblioteca - Instituição ABCestá licenciado sob CC BY 4.0© 2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4547155" y="2951675"/>
            <a:ext cx="9231910" cy="6529478"/>
          </a:xfrm>
          <a:custGeom>
            <a:avLst/>
            <a:gdLst/>
            <a:ahLst/>
            <a:cxnLst/>
            <a:rect r="r" b="b" t="t" l="l"/>
            <a:pathLst>
              <a:path h="6529478" w="9231910">
                <a:moveTo>
                  <a:pt x="0" y="0"/>
                </a:moveTo>
                <a:lnTo>
                  <a:pt x="9231910" y="0"/>
                </a:lnTo>
                <a:lnTo>
                  <a:pt x="9231910" y="6529479"/>
                </a:lnTo>
                <a:lnTo>
                  <a:pt x="0" y="6529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21177" y="754378"/>
            <a:ext cx="12683866" cy="761119"/>
          </a:xfrm>
          <a:prstGeom prst="rect">
            <a:avLst/>
          </a:prstGeom>
        </p:spPr>
        <p:txBody>
          <a:bodyPr anchor="t" rtlCol="false" tIns="0" lIns="0" bIns="0" rIns="0">
            <a:spAutoFit/>
          </a:bodyPr>
          <a:lstStyle/>
          <a:p>
            <a:pPr algn="ctr">
              <a:lnSpc>
                <a:spcPts val="5423"/>
              </a:lnSpc>
            </a:pPr>
            <a:r>
              <a:rPr lang="en-US" sz="6380">
                <a:solidFill>
                  <a:srgbClr val="FFF5D6"/>
                </a:solidFill>
                <a:latin typeface="TT Phobos Inline"/>
              </a:rPr>
              <a:t>REQUISITOS DO SISTEMA</a:t>
            </a:r>
          </a:p>
        </p:txBody>
      </p:sp>
      <p:sp>
        <p:nvSpPr>
          <p:cNvPr name="TextBox 4" id="4"/>
          <p:cNvSpPr txBox="true"/>
          <p:nvPr/>
        </p:nvSpPr>
        <p:spPr>
          <a:xfrm rot="0">
            <a:off x="2675403" y="1872116"/>
            <a:ext cx="12683866" cy="615733"/>
          </a:xfrm>
          <a:prstGeom prst="rect">
            <a:avLst/>
          </a:prstGeom>
        </p:spPr>
        <p:txBody>
          <a:bodyPr anchor="t" rtlCol="false" tIns="0" lIns="0" bIns="0" rIns="0">
            <a:spAutoFit/>
          </a:bodyPr>
          <a:lstStyle/>
          <a:p>
            <a:pPr algn="ctr">
              <a:lnSpc>
                <a:spcPts val="4488"/>
              </a:lnSpc>
            </a:pPr>
            <a:r>
              <a:rPr lang="en-US" sz="5280">
                <a:solidFill>
                  <a:srgbClr val="FFDE59"/>
                </a:solidFill>
                <a:latin typeface="TT Phobos Inline"/>
              </a:rPr>
              <a:t>FUNCIONAIS</a:t>
            </a:r>
          </a:p>
        </p:txBody>
      </p:sp>
      <p:sp>
        <p:nvSpPr>
          <p:cNvPr name="TextBox 5" id="5"/>
          <p:cNvSpPr txBox="true"/>
          <p:nvPr/>
        </p:nvSpPr>
        <p:spPr>
          <a:xfrm rot="0">
            <a:off x="5136874" y="3639844"/>
            <a:ext cx="1048693"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RF1</a:t>
            </a:r>
          </a:p>
        </p:txBody>
      </p:sp>
      <p:sp>
        <p:nvSpPr>
          <p:cNvPr name="TextBox 6" id="6"/>
          <p:cNvSpPr txBox="true"/>
          <p:nvPr/>
        </p:nvSpPr>
        <p:spPr>
          <a:xfrm rot="0">
            <a:off x="5136874" y="5808427"/>
            <a:ext cx="1048693"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RF2</a:t>
            </a:r>
          </a:p>
        </p:txBody>
      </p:sp>
      <p:sp>
        <p:nvSpPr>
          <p:cNvPr name="TextBox 7" id="7"/>
          <p:cNvSpPr txBox="true"/>
          <p:nvPr/>
        </p:nvSpPr>
        <p:spPr>
          <a:xfrm rot="0">
            <a:off x="5136874" y="7976952"/>
            <a:ext cx="1048693"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RF3</a:t>
            </a:r>
          </a:p>
        </p:txBody>
      </p:sp>
      <p:sp>
        <p:nvSpPr>
          <p:cNvPr name="TextBox 8" id="8"/>
          <p:cNvSpPr txBox="true"/>
          <p:nvPr/>
        </p:nvSpPr>
        <p:spPr>
          <a:xfrm rot="0">
            <a:off x="6739077" y="3495880"/>
            <a:ext cx="6839577" cy="102770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Efetuar Login:</a:t>
            </a:r>
          </a:p>
          <a:p>
            <a:pPr algn="just">
              <a:lnSpc>
                <a:spcPts val="2679"/>
              </a:lnSpc>
              <a:spcBef>
                <a:spcPct val="0"/>
              </a:spcBef>
            </a:pPr>
            <a:r>
              <a:rPr lang="en-US" sz="1914">
                <a:solidFill>
                  <a:srgbClr val="FFFFFF"/>
                </a:solidFill>
                <a:latin typeface="Arial"/>
              </a:rPr>
              <a:t>Autenticação de usuários cadastrados no sistema, permitindo que o usuário possa se conectar ao sistema.</a:t>
            </a:r>
          </a:p>
        </p:txBody>
      </p:sp>
      <p:sp>
        <p:nvSpPr>
          <p:cNvPr name="TextBox 9" id="9"/>
          <p:cNvSpPr txBox="true"/>
          <p:nvPr/>
        </p:nvSpPr>
        <p:spPr>
          <a:xfrm rot="0">
            <a:off x="6739077" y="5664463"/>
            <a:ext cx="6839577" cy="102770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Cadastro de Alunos:</a:t>
            </a:r>
          </a:p>
          <a:p>
            <a:pPr algn="just">
              <a:lnSpc>
                <a:spcPts val="2679"/>
              </a:lnSpc>
              <a:spcBef>
                <a:spcPct val="0"/>
              </a:spcBef>
            </a:pPr>
            <a:r>
              <a:rPr lang="en-US" sz="1914">
                <a:solidFill>
                  <a:srgbClr val="FFFFFF"/>
                </a:solidFill>
                <a:latin typeface="Arial"/>
              </a:rPr>
              <a:t>O sistema deve permitir que o</a:t>
            </a:r>
            <a:r>
              <a:rPr lang="en-US" sz="1914">
                <a:solidFill>
                  <a:srgbClr val="FFFFFF"/>
                </a:solidFill>
                <a:latin typeface="Arial Bold"/>
              </a:rPr>
              <a:t> </a:t>
            </a:r>
            <a:r>
              <a:rPr lang="en-US" sz="1914">
                <a:solidFill>
                  <a:srgbClr val="FFFFFF"/>
                </a:solidFill>
                <a:latin typeface="Arial"/>
              </a:rPr>
              <a:t>aluno possa cadastrar seus dados no sistema.</a:t>
            </a:r>
          </a:p>
        </p:txBody>
      </p:sp>
      <p:sp>
        <p:nvSpPr>
          <p:cNvPr name="TextBox 10" id="10"/>
          <p:cNvSpPr txBox="true"/>
          <p:nvPr/>
        </p:nvSpPr>
        <p:spPr>
          <a:xfrm rot="0">
            <a:off x="6739077" y="7835166"/>
            <a:ext cx="6839577" cy="102770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Consultar Livros:</a:t>
            </a:r>
          </a:p>
          <a:p>
            <a:pPr algn="just">
              <a:lnSpc>
                <a:spcPts val="2679"/>
              </a:lnSpc>
              <a:spcBef>
                <a:spcPct val="0"/>
              </a:spcBef>
            </a:pPr>
            <a:r>
              <a:rPr lang="en-US" sz="1914">
                <a:solidFill>
                  <a:srgbClr val="FFFFFF"/>
                </a:solidFill>
                <a:latin typeface="Arial"/>
              </a:rPr>
              <a:t>O sistema deve permitir que o usuário faça busca de livros no catálogo.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4547155" y="2951675"/>
            <a:ext cx="9231910" cy="6529478"/>
          </a:xfrm>
          <a:custGeom>
            <a:avLst/>
            <a:gdLst/>
            <a:ahLst/>
            <a:cxnLst/>
            <a:rect r="r" b="b" t="t" l="l"/>
            <a:pathLst>
              <a:path h="6529478" w="9231910">
                <a:moveTo>
                  <a:pt x="0" y="0"/>
                </a:moveTo>
                <a:lnTo>
                  <a:pt x="9231910" y="0"/>
                </a:lnTo>
                <a:lnTo>
                  <a:pt x="9231910" y="6529479"/>
                </a:lnTo>
                <a:lnTo>
                  <a:pt x="0" y="6529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21177" y="754378"/>
            <a:ext cx="12683866" cy="761119"/>
          </a:xfrm>
          <a:prstGeom prst="rect">
            <a:avLst/>
          </a:prstGeom>
        </p:spPr>
        <p:txBody>
          <a:bodyPr anchor="t" rtlCol="false" tIns="0" lIns="0" bIns="0" rIns="0">
            <a:spAutoFit/>
          </a:bodyPr>
          <a:lstStyle/>
          <a:p>
            <a:pPr algn="ctr">
              <a:lnSpc>
                <a:spcPts val="5423"/>
              </a:lnSpc>
            </a:pPr>
            <a:r>
              <a:rPr lang="en-US" sz="6380">
                <a:solidFill>
                  <a:srgbClr val="FFF5D6"/>
                </a:solidFill>
                <a:latin typeface="TT Phobos Inline"/>
              </a:rPr>
              <a:t>REQUISITOS DO SISTEMA</a:t>
            </a:r>
          </a:p>
        </p:txBody>
      </p:sp>
      <p:sp>
        <p:nvSpPr>
          <p:cNvPr name="TextBox 4" id="4"/>
          <p:cNvSpPr txBox="true"/>
          <p:nvPr/>
        </p:nvSpPr>
        <p:spPr>
          <a:xfrm rot="0">
            <a:off x="2675403" y="1872116"/>
            <a:ext cx="12683866" cy="615733"/>
          </a:xfrm>
          <a:prstGeom prst="rect">
            <a:avLst/>
          </a:prstGeom>
        </p:spPr>
        <p:txBody>
          <a:bodyPr anchor="t" rtlCol="false" tIns="0" lIns="0" bIns="0" rIns="0">
            <a:spAutoFit/>
          </a:bodyPr>
          <a:lstStyle/>
          <a:p>
            <a:pPr algn="ctr">
              <a:lnSpc>
                <a:spcPts val="4488"/>
              </a:lnSpc>
            </a:pPr>
            <a:r>
              <a:rPr lang="en-US" sz="5280">
                <a:solidFill>
                  <a:srgbClr val="FFDE59"/>
                </a:solidFill>
                <a:latin typeface="TT Phobos Inline"/>
              </a:rPr>
              <a:t>FUNCIONAIS</a:t>
            </a:r>
          </a:p>
        </p:txBody>
      </p:sp>
      <p:sp>
        <p:nvSpPr>
          <p:cNvPr name="TextBox 5" id="5"/>
          <p:cNvSpPr txBox="true"/>
          <p:nvPr/>
        </p:nvSpPr>
        <p:spPr>
          <a:xfrm rot="0">
            <a:off x="5136874" y="3639844"/>
            <a:ext cx="1048693"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RF4</a:t>
            </a:r>
          </a:p>
        </p:txBody>
      </p:sp>
      <p:sp>
        <p:nvSpPr>
          <p:cNvPr name="TextBox 6" id="6"/>
          <p:cNvSpPr txBox="true"/>
          <p:nvPr/>
        </p:nvSpPr>
        <p:spPr>
          <a:xfrm rot="0">
            <a:off x="5136874" y="5808427"/>
            <a:ext cx="1048693"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RF5</a:t>
            </a:r>
          </a:p>
        </p:txBody>
      </p:sp>
      <p:sp>
        <p:nvSpPr>
          <p:cNvPr name="TextBox 7" id="7"/>
          <p:cNvSpPr txBox="true"/>
          <p:nvPr/>
        </p:nvSpPr>
        <p:spPr>
          <a:xfrm rot="0">
            <a:off x="5136874" y="7976952"/>
            <a:ext cx="1048693"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RF6</a:t>
            </a:r>
          </a:p>
        </p:txBody>
      </p:sp>
      <p:sp>
        <p:nvSpPr>
          <p:cNvPr name="TextBox 8" id="8"/>
          <p:cNvSpPr txBox="true"/>
          <p:nvPr/>
        </p:nvSpPr>
        <p:spPr>
          <a:xfrm rot="0">
            <a:off x="6739077" y="3260930"/>
            <a:ext cx="6839577" cy="2027828"/>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Registro de empréstimo:</a:t>
            </a:r>
          </a:p>
          <a:p>
            <a:pPr algn="just">
              <a:lnSpc>
                <a:spcPts val="2679"/>
              </a:lnSpc>
            </a:pPr>
            <a:r>
              <a:rPr lang="en-US" sz="1914">
                <a:solidFill>
                  <a:srgbClr val="FFFFFF"/>
                </a:solidFill>
                <a:latin typeface="Arial"/>
              </a:rPr>
              <a:t>O sistema deve permitir que o bibliotecário registre a data de retirada e gere uma data de devolução. O usuário recebe em seguida um email de confirmação.</a:t>
            </a:r>
          </a:p>
          <a:p>
            <a:pPr algn="just">
              <a:lnSpc>
                <a:spcPts val="2679"/>
              </a:lnSpc>
            </a:pPr>
          </a:p>
          <a:p>
            <a:pPr algn="just">
              <a:lnSpc>
                <a:spcPts val="2679"/>
              </a:lnSpc>
              <a:spcBef>
                <a:spcPct val="0"/>
              </a:spcBef>
            </a:pPr>
          </a:p>
        </p:txBody>
      </p:sp>
      <p:sp>
        <p:nvSpPr>
          <p:cNvPr name="TextBox 9" id="9"/>
          <p:cNvSpPr txBox="true"/>
          <p:nvPr/>
        </p:nvSpPr>
        <p:spPr>
          <a:xfrm rot="0">
            <a:off x="6739077" y="5664463"/>
            <a:ext cx="6839577" cy="102770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Registro de devolução:</a:t>
            </a:r>
          </a:p>
          <a:p>
            <a:pPr algn="just">
              <a:lnSpc>
                <a:spcPts val="2679"/>
              </a:lnSpc>
              <a:spcBef>
                <a:spcPct val="0"/>
              </a:spcBef>
            </a:pPr>
            <a:r>
              <a:rPr lang="en-US" sz="1914">
                <a:solidFill>
                  <a:srgbClr val="FFFFFF"/>
                </a:solidFill>
                <a:latin typeface="Arial"/>
              </a:rPr>
              <a:t>O sistema deve ser capaz de registrar a data em que o usuário devolveu o livro.</a:t>
            </a:r>
          </a:p>
        </p:txBody>
      </p:sp>
      <p:sp>
        <p:nvSpPr>
          <p:cNvPr name="TextBox 10" id="10"/>
          <p:cNvSpPr txBox="true"/>
          <p:nvPr/>
        </p:nvSpPr>
        <p:spPr>
          <a:xfrm rot="0">
            <a:off x="6739077" y="7702644"/>
            <a:ext cx="6839577" cy="2027828"/>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Renovação de empréstimo:</a:t>
            </a:r>
          </a:p>
          <a:p>
            <a:pPr algn="just">
              <a:lnSpc>
                <a:spcPts val="2679"/>
              </a:lnSpc>
            </a:pPr>
            <a:r>
              <a:rPr lang="en-US" sz="1914">
                <a:solidFill>
                  <a:srgbClr val="FFFFFF"/>
                </a:solidFill>
                <a:latin typeface="Arial"/>
              </a:rPr>
              <a:t>O sistema deve gerar uma nova data de devolução caso o aluno faça uma nova solicitação. O sistema notifica o usuário da confirmação da renovação.</a:t>
            </a:r>
          </a:p>
          <a:p>
            <a:pPr algn="just">
              <a:lnSpc>
                <a:spcPts val="2679"/>
              </a:lnSpc>
            </a:pPr>
          </a:p>
          <a:p>
            <a:pPr algn="just">
              <a:lnSpc>
                <a:spcPts val="26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4547155" y="1878761"/>
            <a:ext cx="9231910" cy="6529478"/>
          </a:xfrm>
          <a:custGeom>
            <a:avLst/>
            <a:gdLst/>
            <a:ahLst/>
            <a:cxnLst/>
            <a:rect r="r" b="b" t="t" l="l"/>
            <a:pathLst>
              <a:path h="6529478" w="9231910">
                <a:moveTo>
                  <a:pt x="0" y="0"/>
                </a:moveTo>
                <a:lnTo>
                  <a:pt x="9231910" y="0"/>
                </a:lnTo>
                <a:lnTo>
                  <a:pt x="9231910" y="6529478"/>
                </a:lnTo>
                <a:lnTo>
                  <a:pt x="0" y="652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86829" y="510922"/>
            <a:ext cx="12683866" cy="761119"/>
          </a:xfrm>
          <a:prstGeom prst="rect">
            <a:avLst/>
          </a:prstGeom>
        </p:spPr>
        <p:txBody>
          <a:bodyPr anchor="t" rtlCol="false" tIns="0" lIns="0" bIns="0" rIns="0">
            <a:spAutoFit/>
          </a:bodyPr>
          <a:lstStyle/>
          <a:p>
            <a:pPr algn="ctr">
              <a:lnSpc>
                <a:spcPts val="5423"/>
              </a:lnSpc>
            </a:pPr>
            <a:r>
              <a:rPr lang="en-US" sz="6380">
                <a:solidFill>
                  <a:srgbClr val="FFF5D6"/>
                </a:solidFill>
                <a:latin typeface="TT Phobos Inline"/>
              </a:rPr>
              <a:t>REQUISITOS DO SISTEMA</a:t>
            </a:r>
          </a:p>
        </p:txBody>
      </p:sp>
      <p:sp>
        <p:nvSpPr>
          <p:cNvPr name="TextBox 4" id="4"/>
          <p:cNvSpPr txBox="true"/>
          <p:nvPr/>
        </p:nvSpPr>
        <p:spPr>
          <a:xfrm rot="0">
            <a:off x="2675403" y="1342029"/>
            <a:ext cx="12683866" cy="615733"/>
          </a:xfrm>
          <a:prstGeom prst="rect">
            <a:avLst/>
          </a:prstGeom>
        </p:spPr>
        <p:txBody>
          <a:bodyPr anchor="t" rtlCol="false" tIns="0" lIns="0" bIns="0" rIns="0">
            <a:spAutoFit/>
          </a:bodyPr>
          <a:lstStyle/>
          <a:p>
            <a:pPr algn="ctr">
              <a:lnSpc>
                <a:spcPts val="4488"/>
              </a:lnSpc>
            </a:pPr>
            <a:r>
              <a:rPr lang="en-US" sz="5280">
                <a:solidFill>
                  <a:srgbClr val="FFDE59"/>
                </a:solidFill>
                <a:latin typeface="TT Phobos Inline"/>
              </a:rPr>
              <a:t>FUNCIONAIS</a:t>
            </a:r>
          </a:p>
        </p:txBody>
      </p:sp>
      <p:sp>
        <p:nvSpPr>
          <p:cNvPr name="TextBox 5" id="5"/>
          <p:cNvSpPr txBox="true"/>
          <p:nvPr/>
        </p:nvSpPr>
        <p:spPr>
          <a:xfrm rot="0">
            <a:off x="5136874" y="2566929"/>
            <a:ext cx="1048693"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RF7</a:t>
            </a:r>
          </a:p>
        </p:txBody>
      </p:sp>
      <p:sp>
        <p:nvSpPr>
          <p:cNvPr name="TextBox 6" id="6"/>
          <p:cNvSpPr txBox="true"/>
          <p:nvPr/>
        </p:nvSpPr>
        <p:spPr>
          <a:xfrm rot="0">
            <a:off x="5136874" y="4735513"/>
            <a:ext cx="1048693"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RF8</a:t>
            </a:r>
          </a:p>
        </p:txBody>
      </p:sp>
      <p:sp>
        <p:nvSpPr>
          <p:cNvPr name="TextBox 7" id="7"/>
          <p:cNvSpPr txBox="true"/>
          <p:nvPr/>
        </p:nvSpPr>
        <p:spPr>
          <a:xfrm rot="0">
            <a:off x="5136874" y="6904037"/>
            <a:ext cx="1048693"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RF9</a:t>
            </a:r>
          </a:p>
        </p:txBody>
      </p:sp>
      <p:sp>
        <p:nvSpPr>
          <p:cNvPr name="TextBox 8" id="8"/>
          <p:cNvSpPr txBox="true"/>
          <p:nvPr/>
        </p:nvSpPr>
        <p:spPr>
          <a:xfrm rot="0">
            <a:off x="6739077" y="2422965"/>
            <a:ext cx="6839577" cy="102770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Atulizar Catálogo::</a:t>
            </a:r>
          </a:p>
          <a:p>
            <a:pPr algn="just">
              <a:lnSpc>
                <a:spcPts val="2679"/>
              </a:lnSpc>
              <a:spcBef>
                <a:spcPct val="0"/>
              </a:spcBef>
            </a:pPr>
            <a:r>
              <a:rPr lang="en-US" sz="1914">
                <a:solidFill>
                  <a:srgbClr val="FFFFFF"/>
                </a:solidFill>
                <a:latin typeface="Arial"/>
              </a:rPr>
              <a:t>O sistema deve permitir que seja atualizado o catálogo de livros, permitindo a adição, remoção e edição de registros.</a:t>
            </a:r>
          </a:p>
        </p:txBody>
      </p:sp>
      <p:sp>
        <p:nvSpPr>
          <p:cNvPr name="TextBox 9" id="9"/>
          <p:cNvSpPr txBox="true"/>
          <p:nvPr/>
        </p:nvSpPr>
        <p:spPr>
          <a:xfrm rot="0">
            <a:off x="6739077" y="4591549"/>
            <a:ext cx="6839577" cy="102770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Gerenciamento de Multas:</a:t>
            </a:r>
          </a:p>
          <a:p>
            <a:pPr algn="just">
              <a:lnSpc>
                <a:spcPts val="2679"/>
              </a:lnSpc>
              <a:spcBef>
                <a:spcPct val="0"/>
              </a:spcBef>
            </a:pPr>
            <a:r>
              <a:rPr lang="en-US" sz="1914">
                <a:solidFill>
                  <a:srgbClr val="FFFFFF"/>
                </a:solidFill>
                <a:latin typeface="Arial"/>
              </a:rPr>
              <a:t>O sistema deve ser capaz de calcular e manter registros de multas devidas pelos usuários. </a:t>
            </a:r>
          </a:p>
        </p:txBody>
      </p:sp>
      <p:sp>
        <p:nvSpPr>
          <p:cNvPr name="TextBox 10" id="10"/>
          <p:cNvSpPr txBox="true"/>
          <p:nvPr/>
        </p:nvSpPr>
        <p:spPr>
          <a:xfrm rot="0">
            <a:off x="6739077" y="6762251"/>
            <a:ext cx="6839577" cy="102770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Alterar perfil:</a:t>
            </a:r>
          </a:p>
          <a:p>
            <a:pPr algn="just">
              <a:lnSpc>
                <a:spcPts val="2679"/>
              </a:lnSpc>
              <a:spcBef>
                <a:spcPct val="0"/>
              </a:spcBef>
            </a:pPr>
            <a:r>
              <a:rPr lang="en-US" sz="1914">
                <a:solidFill>
                  <a:srgbClr val="FFFFFF"/>
                </a:solidFill>
                <a:latin typeface="Arial"/>
              </a:rPr>
              <a:t>O sistema deve permitir que os usuários atualizem</a:t>
            </a:r>
            <a:r>
              <a:rPr lang="en-US" sz="1914">
                <a:solidFill>
                  <a:srgbClr val="FFFFFF"/>
                </a:solidFill>
                <a:latin typeface="Arial Bold"/>
              </a:rPr>
              <a:t> </a:t>
            </a:r>
            <a:r>
              <a:rPr lang="en-US" sz="1914">
                <a:solidFill>
                  <a:srgbClr val="FFFFFF"/>
                </a:solidFill>
                <a:latin typeface="Arial"/>
              </a:rPr>
              <a:t>informações do seu perfil.</a:t>
            </a:r>
          </a:p>
        </p:txBody>
      </p:sp>
      <p:sp>
        <p:nvSpPr>
          <p:cNvPr name="Freeform 11" id="11"/>
          <p:cNvSpPr/>
          <p:nvPr/>
        </p:nvSpPr>
        <p:spPr>
          <a:xfrm flipH="false" flipV="false" rot="0">
            <a:off x="4636088" y="8408239"/>
            <a:ext cx="9054044" cy="6403678"/>
          </a:xfrm>
          <a:custGeom>
            <a:avLst/>
            <a:gdLst/>
            <a:ahLst/>
            <a:cxnLst/>
            <a:rect r="r" b="b" t="t" l="l"/>
            <a:pathLst>
              <a:path h="6403678" w="9054044">
                <a:moveTo>
                  <a:pt x="0" y="0"/>
                </a:moveTo>
                <a:lnTo>
                  <a:pt x="9054044" y="0"/>
                </a:lnTo>
                <a:lnTo>
                  <a:pt x="9054044" y="6403679"/>
                </a:lnTo>
                <a:lnTo>
                  <a:pt x="0" y="64036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987787" y="9017839"/>
            <a:ext cx="1346867"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RF10</a:t>
            </a:r>
          </a:p>
        </p:txBody>
      </p:sp>
      <p:sp>
        <p:nvSpPr>
          <p:cNvPr name="TextBox 13" id="13"/>
          <p:cNvSpPr txBox="true"/>
          <p:nvPr/>
        </p:nvSpPr>
        <p:spPr>
          <a:xfrm rot="0">
            <a:off x="6739077" y="8592547"/>
            <a:ext cx="6839577" cy="169445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Controle total:</a:t>
            </a:r>
          </a:p>
          <a:p>
            <a:pPr algn="just">
              <a:lnSpc>
                <a:spcPts val="2679"/>
              </a:lnSpc>
            </a:pPr>
            <a:r>
              <a:rPr lang="en-US" sz="1914">
                <a:solidFill>
                  <a:srgbClr val="FFFFFF"/>
                </a:solidFill>
                <a:latin typeface="Arial"/>
              </a:rPr>
              <a:t>O sistema deve permitir que o administrador tenha acesso total sobre todos os dados do sistema. Permitindo visualizar, modificar, adicionar e excluir os dados de usuários.</a:t>
            </a:r>
          </a:p>
          <a:p>
            <a:pPr algn="just">
              <a:lnSpc>
                <a:spcPts val="267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4547155" y="2951675"/>
            <a:ext cx="9231910" cy="6529478"/>
          </a:xfrm>
          <a:custGeom>
            <a:avLst/>
            <a:gdLst/>
            <a:ahLst/>
            <a:cxnLst/>
            <a:rect r="r" b="b" t="t" l="l"/>
            <a:pathLst>
              <a:path h="6529478" w="9231910">
                <a:moveTo>
                  <a:pt x="0" y="0"/>
                </a:moveTo>
                <a:lnTo>
                  <a:pt x="9231910" y="0"/>
                </a:lnTo>
                <a:lnTo>
                  <a:pt x="9231910" y="6529479"/>
                </a:lnTo>
                <a:lnTo>
                  <a:pt x="0" y="6529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21177" y="754378"/>
            <a:ext cx="12683866" cy="761119"/>
          </a:xfrm>
          <a:prstGeom prst="rect">
            <a:avLst/>
          </a:prstGeom>
        </p:spPr>
        <p:txBody>
          <a:bodyPr anchor="t" rtlCol="false" tIns="0" lIns="0" bIns="0" rIns="0">
            <a:spAutoFit/>
          </a:bodyPr>
          <a:lstStyle/>
          <a:p>
            <a:pPr algn="ctr">
              <a:lnSpc>
                <a:spcPts val="5423"/>
              </a:lnSpc>
            </a:pPr>
            <a:r>
              <a:rPr lang="en-US" sz="6380">
                <a:solidFill>
                  <a:srgbClr val="FFF5D6"/>
                </a:solidFill>
                <a:latin typeface="TT Phobos Inline"/>
              </a:rPr>
              <a:t>REQUISITOS DO SISTEMA</a:t>
            </a:r>
          </a:p>
        </p:txBody>
      </p:sp>
      <p:sp>
        <p:nvSpPr>
          <p:cNvPr name="TextBox 4" id="4"/>
          <p:cNvSpPr txBox="true"/>
          <p:nvPr/>
        </p:nvSpPr>
        <p:spPr>
          <a:xfrm rot="0">
            <a:off x="2675403" y="1872116"/>
            <a:ext cx="12683866" cy="615733"/>
          </a:xfrm>
          <a:prstGeom prst="rect">
            <a:avLst/>
          </a:prstGeom>
        </p:spPr>
        <p:txBody>
          <a:bodyPr anchor="t" rtlCol="false" tIns="0" lIns="0" bIns="0" rIns="0">
            <a:spAutoFit/>
          </a:bodyPr>
          <a:lstStyle/>
          <a:p>
            <a:pPr algn="ctr">
              <a:lnSpc>
                <a:spcPts val="4488"/>
              </a:lnSpc>
            </a:pPr>
            <a:r>
              <a:rPr lang="en-US" sz="5280">
                <a:solidFill>
                  <a:srgbClr val="FFDE59"/>
                </a:solidFill>
                <a:latin typeface="TT Phobos Inline"/>
              </a:rPr>
              <a:t>NÃO FUNCIONAIS</a:t>
            </a:r>
          </a:p>
        </p:txBody>
      </p:sp>
      <p:sp>
        <p:nvSpPr>
          <p:cNvPr name="TextBox 5" id="5"/>
          <p:cNvSpPr txBox="true"/>
          <p:nvPr/>
        </p:nvSpPr>
        <p:spPr>
          <a:xfrm rot="0">
            <a:off x="5004352" y="3639844"/>
            <a:ext cx="1313736"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RNF1</a:t>
            </a:r>
          </a:p>
        </p:txBody>
      </p:sp>
      <p:sp>
        <p:nvSpPr>
          <p:cNvPr name="TextBox 6" id="6"/>
          <p:cNvSpPr txBox="true"/>
          <p:nvPr/>
        </p:nvSpPr>
        <p:spPr>
          <a:xfrm rot="0">
            <a:off x="5070613" y="5808427"/>
            <a:ext cx="1181215"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RNF2</a:t>
            </a:r>
          </a:p>
        </p:txBody>
      </p:sp>
      <p:sp>
        <p:nvSpPr>
          <p:cNvPr name="TextBox 7" id="7"/>
          <p:cNvSpPr txBox="true"/>
          <p:nvPr/>
        </p:nvSpPr>
        <p:spPr>
          <a:xfrm rot="0">
            <a:off x="5070613" y="7976952"/>
            <a:ext cx="1181215"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RNF3</a:t>
            </a:r>
          </a:p>
        </p:txBody>
      </p:sp>
      <p:sp>
        <p:nvSpPr>
          <p:cNvPr name="TextBox 8" id="8"/>
          <p:cNvSpPr txBox="true"/>
          <p:nvPr/>
        </p:nvSpPr>
        <p:spPr>
          <a:xfrm rot="0">
            <a:off x="6739077" y="3261235"/>
            <a:ext cx="6839577" cy="169445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Responsividade:</a:t>
            </a:r>
          </a:p>
          <a:p>
            <a:pPr algn="just">
              <a:lnSpc>
                <a:spcPts val="2679"/>
              </a:lnSpc>
            </a:pPr>
            <a:r>
              <a:rPr lang="en-US" sz="1914">
                <a:solidFill>
                  <a:srgbClr val="FFFFFF"/>
                </a:solidFill>
                <a:latin typeface="Arial"/>
              </a:rPr>
              <a:t>O sistema deve adaptar-se a diferentes tamanhos de tela e dispositivos.</a:t>
            </a:r>
          </a:p>
          <a:p>
            <a:pPr algn="just">
              <a:lnSpc>
                <a:spcPts val="2679"/>
              </a:lnSpc>
            </a:pPr>
          </a:p>
          <a:p>
            <a:pPr algn="just">
              <a:lnSpc>
                <a:spcPts val="2679"/>
              </a:lnSpc>
              <a:spcBef>
                <a:spcPct val="0"/>
              </a:spcBef>
            </a:pPr>
          </a:p>
        </p:txBody>
      </p:sp>
      <p:sp>
        <p:nvSpPr>
          <p:cNvPr name="TextBox 9" id="9"/>
          <p:cNvSpPr txBox="true"/>
          <p:nvPr/>
        </p:nvSpPr>
        <p:spPr>
          <a:xfrm rot="0">
            <a:off x="6739077" y="5664463"/>
            <a:ext cx="6839577" cy="102770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Segurança:</a:t>
            </a:r>
          </a:p>
          <a:p>
            <a:pPr algn="just">
              <a:lnSpc>
                <a:spcPts val="2679"/>
              </a:lnSpc>
              <a:spcBef>
                <a:spcPct val="0"/>
              </a:spcBef>
            </a:pPr>
            <a:r>
              <a:rPr lang="en-US" sz="1914">
                <a:solidFill>
                  <a:srgbClr val="FFFFFF"/>
                </a:solidFill>
                <a:latin typeface="Arial"/>
              </a:rPr>
              <a:t>Garantir que todos os dados do usuário sejam armazenados de forma segura e protegida.</a:t>
            </a:r>
          </a:p>
        </p:txBody>
      </p:sp>
      <p:sp>
        <p:nvSpPr>
          <p:cNvPr name="TextBox 10" id="10"/>
          <p:cNvSpPr txBox="true"/>
          <p:nvPr/>
        </p:nvSpPr>
        <p:spPr>
          <a:xfrm rot="0">
            <a:off x="6739077" y="7702644"/>
            <a:ext cx="6839577" cy="169445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Desempenho de pesquisa</a:t>
            </a:r>
          </a:p>
          <a:p>
            <a:pPr algn="just">
              <a:lnSpc>
                <a:spcPts val="2679"/>
              </a:lnSpc>
            </a:pPr>
            <a:r>
              <a:rPr lang="en-US" sz="1914">
                <a:solidFill>
                  <a:srgbClr val="FFFFFF"/>
                </a:solidFill>
                <a:latin typeface="Arial"/>
              </a:rPr>
              <a:t>O sistema deve ser eficiente no resultado da busca.</a:t>
            </a:r>
          </a:p>
          <a:p>
            <a:pPr algn="just">
              <a:lnSpc>
                <a:spcPts val="2679"/>
              </a:lnSpc>
            </a:pPr>
          </a:p>
          <a:p>
            <a:pPr algn="just">
              <a:lnSpc>
                <a:spcPts val="2679"/>
              </a:lnSpc>
            </a:pPr>
          </a:p>
          <a:p>
            <a:pPr algn="just">
              <a:lnSpc>
                <a:spcPts val="267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4547155" y="2951675"/>
            <a:ext cx="9231910" cy="6529478"/>
          </a:xfrm>
          <a:custGeom>
            <a:avLst/>
            <a:gdLst/>
            <a:ahLst/>
            <a:cxnLst/>
            <a:rect r="r" b="b" t="t" l="l"/>
            <a:pathLst>
              <a:path h="6529478" w="9231910">
                <a:moveTo>
                  <a:pt x="0" y="0"/>
                </a:moveTo>
                <a:lnTo>
                  <a:pt x="9231910" y="0"/>
                </a:lnTo>
                <a:lnTo>
                  <a:pt x="9231910" y="6529479"/>
                </a:lnTo>
                <a:lnTo>
                  <a:pt x="0" y="6529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21177" y="754378"/>
            <a:ext cx="12683866" cy="761119"/>
          </a:xfrm>
          <a:prstGeom prst="rect">
            <a:avLst/>
          </a:prstGeom>
        </p:spPr>
        <p:txBody>
          <a:bodyPr anchor="t" rtlCol="false" tIns="0" lIns="0" bIns="0" rIns="0">
            <a:spAutoFit/>
          </a:bodyPr>
          <a:lstStyle/>
          <a:p>
            <a:pPr algn="ctr">
              <a:lnSpc>
                <a:spcPts val="5423"/>
              </a:lnSpc>
            </a:pPr>
            <a:r>
              <a:rPr lang="en-US" sz="6380">
                <a:solidFill>
                  <a:srgbClr val="FFF5D6"/>
                </a:solidFill>
                <a:latin typeface="TT Phobos Inline"/>
              </a:rPr>
              <a:t>REQUISITOS DO SISTEMA</a:t>
            </a:r>
          </a:p>
        </p:txBody>
      </p:sp>
      <p:sp>
        <p:nvSpPr>
          <p:cNvPr name="TextBox 4" id="4"/>
          <p:cNvSpPr txBox="true"/>
          <p:nvPr/>
        </p:nvSpPr>
        <p:spPr>
          <a:xfrm rot="0">
            <a:off x="2675403" y="1872116"/>
            <a:ext cx="12683866" cy="615733"/>
          </a:xfrm>
          <a:prstGeom prst="rect">
            <a:avLst/>
          </a:prstGeom>
        </p:spPr>
        <p:txBody>
          <a:bodyPr anchor="t" rtlCol="false" tIns="0" lIns="0" bIns="0" rIns="0">
            <a:spAutoFit/>
          </a:bodyPr>
          <a:lstStyle/>
          <a:p>
            <a:pPr algn="ctr">
              <a:lnSpc>
                <a:spcPts val="4488"/>
              </a:lnSpc>
            </a:pPr>
            <a:r>
              <a:rPr lang="en-US" sz="5280">
                <a:solidFill>
                  <a:srgbClr val="FFDE59"/>
                </a:solidFill>
                <a:latin typeface="TT Phobos Inline"/>
              </a:rPr>
              <a:t>NÃO FUNCIONAIS</a:t>
            </a:r>
          </a:p>
        </p:txBody>
      </p:sp>
      <p:sp>
        <p:nvSpPr>
          <p:cNvPr name="TextBox 5" id="5"/>
          <p:cNvSpPr txBox="true"/>
          <p:nvPr/>
        </p:nvSpPr>
        <p:spPr>
          <a:xfrm rot="0">
            <a:off x="5004352" y="3639844"/>
            <a:ext cx="1313736"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RNF4</a:t>
            </a:r>
          </a:p>
        </p:txBody>
      </p:sp>
      <p:sp>
        <p:nvSpPr>
          <p:cNvPr name="TextBox 6" id="6"/>
          <p:cNvSpPr txBox="true"/>
          <p:nvPr/>
        </p:nvSpPr>
        <p:spPr>
          <a:xfrm rot="0">
            <a:off x="5070613" y="5808427"/>
            <a:ext cx="1181215"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RNF5</a:t>
            </a:r>
          </a:p>
        </p:txBody>
      </p:sp>
      <p:sp>
        <p:nvSpPr>
          <p:cNvPr name="TextBox 7" id="7"/>
          <p:cNvSpPr txBox="true"/>
          <p:nvPr/>
        </p:nvSpPr>
        <p:spPr>
          <a:xfrm rot="0">
            <a:off x="5070613" y="7976952"/>
            <a:ext cx="1181215"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rPr>
              <a:t>RNF6</a:t>
            </a:r>
          </a:p>
        </p:txBody>
      </p:sp>
      <p:sp>
        <p:nvSpPr>
          <p:cNvPr name="TextBox 8" id="8"/>
          <p:cNvSpPr txBox="true"/>
          <p:nvPr/>
        </p:nvSpPr>
        <p:spPr>
          <a:xfrm rot="0">
            <a:off x="6739077" y="3261235"/>
            <a:ext cx="6839577" cy="1361078"/>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Usabilidade:</a:t>
            </a:r>
          </a:p>
          <a:p>
            <a:pPr algn="just">
              <a:lnSpc>
                <a:spcPts val="2679"/>
              </a:lnSpc>
            </a:pPr>
            <a:r>
              <a:rPr lang="en-US" sz="1914">
                <a:solidFill>
                  <a:srgbClr val="FFFFFF"/>
                </a:solidFill>
                <a:latin typeface="Arial"/>
              </a:rPr>
              <a:t>A interface do usuário deve ser intuitiva e fácil de usar, especialmente para os alunos e bibliotécario.</a:t>
            </a:r>
          </a:p>
          <a:p>
            <a:pPr algn="just">
              <a:lnSpc>
                <a:spcPts val="2679"/>
              </a:lnSpc>
              <a:spcBef>
                <a:spcPct val="0"/>
              </a:spcBef>
            </a:pPr>
          </a:p>
        </p:txBody>
      </p:sp>
      <p:sp>
        <p:nvSpPr>
          <p:cNvPr name="TextBox 9" id="9"/>
          <p:cNvSpPr txBox="true"/>
          <p:nvPr/>
        </p:nvSpPr>
        <p:spPr>
          <a:xfrm rot="0">
            <a:off x="6739077" y="5664463"/>
            <a:ext cx="6839577" cy="102770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Desempenho da Base de Dados</a:t>
            </a:r>
          </a:p>
          <a:p>
            <a:pPr algn="just">
              <a:lnSpc>
                <a:spcPts val="2679"/>
              </a:lnSpc>
              <a:spcBef>
                <a:spcPct val="0"/>
              </a:spcBef>
            </a:pPr>
            <a:r>
              <a:rPr lang="en-US" sz="1914">
                <a:solidFill>
                  <a:srgbClr val="FFFFFF"/>
                </a:solidFill>
                <a:latin typeface="Arial"/>
              </a:rPr>
              <a:t>O sistema deve ser capaz de lidar com um grande volume de dados.</a:t>
            </a:r>
          </a:p>
        </p:txBody>
      </p:sp>
      <p:sp>
        <p:nvSpPr>
          <p:cNvPr name="TextBox 10" id="10"/>
          <p:cNvSpPr txBox="true"/>
          <p:nvPr/>
        </p:nvSpPr>
        <p:spPr>
          <a:xfrm rot="0">
            <a:off x="6739077" y="7702644"/>
            <a:ext cx="6839577" cy="1694453"/>
          </a:xfrm>
          <a:prstGeom prst="rect">
            <a:avLst/>
          </a:prstGeom>
        </p:spPr>
        <p:txBody>
          <a:bodyPr anchor="t" rtlCol="false" tIns="0" lIns="0" bIns="0" rIns="0">
            <a:spAutoFit/>
          </a:bodyPr>
          <a:lstStyle/>
          <a:p>
            <a:pPr algn="just">
              <a:lnSpc>
                <a:spcPts val="2679"/>
              </a:lnSpc>
            </a:pPr>
            <a:r>
              <a:rPr lang="en-US" sz="1914">
                <a:solidFill>
                  <a:srgbClr val="FFDE59"/>
                </a:solidFill>
                <a:latin typeface="Arial"/>
              </a:rPr>
              <a:t>Manutenibilidade</a:t>
            </a:r>
          </a:p>
          <a:p>
            <a:pPr algn="just">
              <a:lnSpc>
                <a:spcPts val="2679"/>
              </a:lnSpc>
            </a:pPr>
            <a:r>
              <a:rPr lang="en-US" sz="1914">
                <a:solidFill>
                  <a:srgbClr val="FFFFFF"/>
                </a:solidFill>
                <a:latin typeface="Arial"/>
              </a:rPr>
              <a:t>O sistema deve ser facilmente mantido e atualizado conforme necessário.</a:t>
            </a:r>
          </a:p>
          <a:p>
            <a:pPr algn="just">
              <a:lnSpc>
                <a:spcPts val="2679"/>
              </a:lnSpc>
            </a:pPr>
          </a:p>
          <a:p>
            <a:pPr algn="just">
              <a:lnSpc>
                <a:spcPts val="267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0205658" y="6166067"/>
            <a:ext cx="18968198" cy="8725371"/>
          </a:xfrm>
          <a:custGeom>
            <a:avLst/>
            <a:gdLst/>
            <a:ahLst/>
            <a:cxnLst/>
            <a:rect r="r" b="b" t="t" l="l"/>
            <a:pathLst>
              <a:path h="8725371" w="18968198">
                <a:moveTo>
                  <a:pt x="0" y="0"/>
                </a:moveTo>
                <a:lnTo>
                  <a:pt x="18968197" y="0"/>
                </a:lnTo>
                <a:lnTo>
                  <a:pt x="18968197" y="8725371"/>
                </a:lnTo>
                <a:lnTo>
                  <a:pt x="0" y="8725371"/>
                </a:lnTo>
                <a:lnTo>
                  <a:pt x="0" y="0"/>
                </a:lnTo>
                <a:close/>
              </a:path>
            </a:pathLst>
          </a:custGeom>
          <a:blipFill>
            <a:blip r:embed="rId2"/>
            <a:stretch>
              <a:fillRect l="0" t="0" r="0" b="0"/>
            </a:stretch>
          </a:blipFill>
        </p:spPr>
      </p:sp>
      <p:sp>
        <p:nvSpPr>
          <p:cNvPr name="Freeform 3" id="3"/>
          <p:cNvSpPr/>
          <p:nvPr/>
        </p:nvSpPr>
        <p:spPr>
          <a:xfrm flipH="false" flipV="false" rot="0">
            <a:off x="635202" y="1529290"/>
            <a:ext cx="3291882" cy="6375123"/>
          </a:xfrm>
          <a:custGeom>
            <a:avLst/>
            <a:gdLst/>
            <a:ahLst/>
            <a:cxnLst/>
            <a:rect r="r" b="b" t="t" l="l"/>
            <a:pathLst>
              <a:path h="6375123" w="3291882">
                <a:moveTo>
                  <a:pt x="0" y="0"/>
                </a:moveTo>
                <a:lnTo>
                  <a:pt x="3291882" y="0"/>
                </a:lnTo>
                <a:lnTo>
                  <a:pt x="3291882" y="6375123"/>
                </a:lnTo>
                <a:lnTo>
                  <a:pt x="0" y="6375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74511" y="4800945"/>
            <a:ext cx="2322927" cy="3123741"/>
          </a:xfrm>
          <a:custGeom>
            <a:avLst/>
            <a:gdLst/>
            <a:ahLst/>
            <a:cxnLst/>
            <a:rect r="r" b="b" t="t" l="l"/>
            <a:pathLst>
              <a:path h="3123741" w="2322927">
                <a:moveTo>
                  <a:pt x="0" y="0"/>
                </a:moveTo>
                <a:lnTo>
                  <a:pt x="2322927" y="0"/>
                </a:lnTo>
                <a:lnTo>
                  <a:pt x="2322927" y="3123741"/>
                </a:lnTo>
                <a:lnTo>
                  <a:pt x="0" y="31237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4800945"/>
            <a:ext cx="8762237" cy="8998446"/>
          </a:xfrm>
          <a:custGeom>
            <a:avLst/>
            <a:gdLst/>
            <a:ahLst/>
            <a:cxnLst/>
            <a:rect r="r" b="b" t="t" l="l"/>
            <a:pathLst>
              <a:path h="8998446" w="8762237">
                <a:moveTo>
                  <a:pt x="0" y="0"/>
                </a:moveTo>
                <a:lnTo>
                  <a:pt x="8762237" y="0"/>
                </a:lnTo>
                <a:lnTo>
                  <a:pt x="8762237" y="8998446"/>
                </a:lnTo>
                <a:lnTo>
                  <a:pt x="0" y="8998446"/>
                </a:lnTo>
                <a:lnTo>
                  <a:pt x="0" y="0"/>
                </a:lnTo>
                <a:close/>
              </a:path>
            </a:pathLst>
          </a:custGeom>
          <a:blipFill>
            <a:blip r:embed="rId7"/>
            <a:stretch>
              <a:fillRect l="0" t="0" r="0" b="0"/>
            </a:stretch>
          </a:blipFill>
        </p:spPr>
      </p:sp>
      <p:sp>
        <p:nvSpPr>
          <p:cNvPr name="TextBox 6" id="6"/>
          <p:cNvSpPr txBox="true"/>
          <p:nvPr/>
        </p:nvSpPr>
        <p:spPr>
          <a:xfrm rot="0">
            <a:off x="4157067" y="2326770"/>
            <a:ext cx="13749170" cy="1098785"/>
          </a:xfrm>
          <a:prstGeom prst="rect">
            <a:avLst/>
          </a:prstGeom>
        </p:spPr>
        <p:txBody>
          <a:bodyPr anchor="t" rtlCol="false" tIns="0" lIns="0" bIns="0" rIns="0">
            <a:spAutoFit/>
          </a:bodyPr>
          <a:lstStyle/>
          <a:p>
            <a:pPr algn="ctr">
              <a:lnSpc>
                <a:spcPts val="7897"/>
              </a:lnSpc>
            </a:pPr>
            <a:r>
              <a:rPr lang="en-US" sz="9291">
                <a:solidFill>
                  <a:srgbClr val="FFF5D6"/>
                </a:solidFill>
                <a:latin typeface="TT Phobos Inline"/>
              </a:rPr>
              <a:t>CASO DE USO</a:t>
            </a:r>
            <a:r>
              <a:rPr lang="en-US" sz="9291">
                <a:solidFill>
                  <a:srgbClr val="FFF5D6"/>
                </a:solidFill>
                <a:latin typeface="TT Phobos Inline"/>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TextBox 2" id="2"/>
          <p:cNvSpPr txBox="true"/>
          <p:nvPr/>
        </p:nvSpPr>
        <p:spPr>
          <a:xfrm rot="0">
            <a:off x="793435" y="1827293"/>
            <a:ext cx="8828927" cy="4577855"/>
          </a:xfrm>
          <a:prstGeom prst="rect">
            <a:avLst/>
          </a:prstGeom>
        </p:spPr>
        <p:txBody>
          <a:bodyPr anchor="t" rtlCol="false" tIns="0" lIns="0" bIns="0" rIns="0">
            <a:spAutoFit/>
          </a:bodyPr>
          <a:lstStyle/>
          <a:p>
            <a:pPr algn="just">
              <a:lnSpc>
                <a:spcPts val="5179"/>
              </a:lnSpc>
            </a:pPr>
          </a:p>
          <a:p>
            <a:pPr marL="798828" indent="-399414" lvl="1">
              <a:lnSpc>
                <a:spcPts val="5179"/>
              </a:lnSpc>
              <a:buFont typeface="Arial"/>
              <a:buChar char="•"/>
            </a:pPr>
            <a:r>
              <a:rPr lang="en-US" sz="3699">
                <a:solidFill>
                  <a:srgbClr val="FFFFFF"/>
                </a:solidFill>
                <a:latin typeface="Arial"/>
              </a:rPr>
              <a:t>UML (Unified Modeling Language) </a:t>
            </a:r>
            <a:r>
              <a:rPr lang="en-US" sz="3699">
                <a:solidFill>
                  <a:srgbClr val="FFFFFF"/>
                </a:solidFill>
                <a:latin typeface="Arial"/>
              </a:rPr>
              <a:t>;</a:t>
            </a:r>
          </a:p>
          <a:p>
            <a:pPr marL="798828" indent="-399414" lvl="1">
              <a:lnSpc>
                <a:spcPts val="5179"/>
              </a:lnSpc>
              <a:buFont typeface="Arial"/>
              <a:buChar char="•"/>
            </a:pPr>
            <a:r>
              <a:rPr lang="en-US" sz="3699">
                <a:solidFill>
                  <a:srgbClr val="FFFFFF"/>
                </a:solidFill>
                <a:latin typeface="Arial"/>
              </a:rPr>
              <a:t>Perspectiva do usuário;</a:t>
            </a:r>
          </a:p>
          <a:p>
            <a:pPr marL="798828" indent="-399414" lvl="1">
              <a:lnSpc>
                <a:spcPts val="5179"/>
              </a:lnSpc>
              <a:buFont typeface="Arial"/>
              <a:buChar char="•"/>
            </a:pPr>
            <a:r>
              <a:rPr lang="en-US" sz="3699">
                <a:solidFill>
                  <a:srgbClr val="FFFFFF"/>
                </a:solidFill>
                <a:latin typeface="Arial"/>
              </a:rPr>
              <a:t> Inter-relações das Funções do Sistema;</a:t>
            </a:r>
          </a:p>
          <a:p>
            <a:pPr marL="798828" indent="-399414" lvl="1">
              <a:lnSpc>
                <a:spcPts val="5179"/>
              </a:lnSpc>
              <a:buFont typeface="Arial"/>
              <a:buChar char="•"/>
            </a:pPr>
            <a:r>
              <a:rPr lang="en-US" sz="3699">
                <a:solidFill>
                  <a:srgbClr val="FFFFFF"/>
                </a:solidFill>
                <a:latin typeface="Arial"/>
              </a:rPr>
              <a:t>Relações com o ambiente;</a:t>
            </a:r>
          </a:p>
          <a:p>
            <a:pPr algn="just">
              <a:lnSpc>
                <a:spcPts val="4619"/>
              </a:lnSpc>
            </a:pPr>
          </a:p>
        </p:txBody>
      </p:sp>
      <p:sp>
        <p:nvSpPr>
          <p:cNvPr name="Freeform 3" id="3"/>
          <p:cNvSpPr/>
          <p:nvPr/>
        </p:nvSpPr>
        <p:spPr>
          <a:xfrm flipH="false" flipV="false" rot="0">
            <a:off x="506936" y="2435859"/>
            <a:ext cx="286498" cy="6565584"/>
          </a:xfrm>
          <a:custGeom>
            <a:avLst/>
            <a:gdLst/>
            <a:ahLst/>
            <a:cxnLst/>
            <a:rect r="r" b="b" t="t" l="l"/>
            <a:pathLst>
              <a:path h="6565584" w="286498">
                <a:moveTo>
                  <a:pt x="0" y="0"/>
                </a:moveTo>
                <a:lnTo>
                  <a:pt x="286499" y="0"/>
                </a:lnTo>
                <a:lnTo>
                  <a:pt x="286499" y="6565583"/>
                </a:lnTo>
                <a:lnTo>
                  <a:pt x="0" y="6565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5913975"/>
            <a:ext cx="3883257" cy="887062"/>
          </a:xfrm>
          <a:prstGeom prst="rect">
            <a:avLst/>
          </a:prstGeom>
        </p:spPr>
        <p:txBody>
          <a:bodyPr anchor="t" rtlCol="false" tIns="0" lIns="0" bIns="0" rIns="0">
            <a:spAutoFit/>
          </a:bodyPr>
          <a:lstStyle/>
          <a:p>
            <a:pPr algn="just">
              <a:lnSpc>
                <a:spcPts val="7279"/>
              </a:lnSpc>
            </a:pPr>
            <a:r>
              <a:rPr lang="en-US" sz="5199">
                <a:solidFill>
                  <a:srgbClr val="FFF5D6"/>
                </a:solidFill>
                <a:latin typeface="Open Sans Bold"/>
              </a:rPr>
              <a:t>Observação</a:t>
            </a:r>
          </a:p>
        </p:txBody>
      </p:sp>
      <p:sp>
        <p:nvSpPr>
          <p:cNvPr name="TextBox 5" id="5"/>
          <p:cNvSpPr txBox="true"/>
          <p:nvPr/>
        </p:nvSpPr>
        <p:spPr>
          <a:xfrm rot="0">
            <a:off x="1015618" y="7021829"/>
            <a:ext cx="8606744" cy="2380086"/>
          </a:xfrm>
          <a:prstGeom prst="rect">
            <a:avLst/>
          </a:prstGeom>
        </p:spPr>
        <p:txBody>
          <a:bodyPr anchor="t" rtlCol="false" tIns="0" lIns="0" bIns="0" rIns="0">
            <a:spAutoFit/>
          </a:bodyPr>
          <a:lstStyle/>
          <a:p>
            <a:pPr algn="just">
              <a:lnSpc>
                <a:spcPts val="4759"/>
              </a:lnSpc>
            </a:pPr>
            <a:r>
              <a:rPr lang="en-US" sz="3399">
                <a:solidFill>
                  <a:srgbClr val="FCFDFF"/>
                </a:solidFill>
                <a:latin typeface="Open Sans"/>
              </a:rPr>
              <a:t>      Um caso de uso descreve as ações do sistema sem entrar em detalhes técnicos, como tecnologias, algoritmos ou passos específicos.</a:t>
            </a:r>
          </a:p>
        </p:txBody>
      </p:sp>
      <p:grpSp>
        <p:nvGrpSpPr>
          <p:cNvPr name="Group 6" id="6"/>
          <p:cNvGrpSpPr/>
          <p:nvPr/>
        </p:nvGrpSpPr>
        <p:grpSpPr>
          <a:xfrm rot="0">
            <a:off x="13076954" y="3239922"/>
            <a:ext cx="4705515" cy="4705515"/>
            <a:chOff x="0" y="0"/>
            <a:chExt cx="1239313" cy="1239313"/>
          </a:xfrm>
        </p:grpSpPr>
        <p:sp>
          <p:nvSpPr>
            <p:cNvPr name="Freeform 7" id="7"/>
            <p:cNvSpPr/>
            <p:nvPr/>
          </p:nvSpPr>
          <p:spPr>
            <a:xfrm flipH="false" flipV="false" rot="0">
              <a:off x="0" y="0"/>
              <a:ext cx="1239313" cy="1239313"/>
            </a:xfrm>
            <a:custGeom>
              <a:avLst/>
              <a:gdLst/>
              <a:ahLst/>
              <a:cxnLst/>
              <a:rect r="r" b="b" t="t" l="l"/>
              <a:pathLst>
                <a:path h="1239313" w="1239313">
                  <a:moveTo>
                    <a:pt x="0" y="0"/>
                  </a:moveTo>
                  <a:lnTo>
                    <a:pt x="1239313" y="0"/>
                  </a:lnTo>
                  <a:lnTo>
                    <a:pt x="1239313" y="1239313"/>
                  </a:lnTo>
                  <a:lnTo>
                    <a:pt x="0" y="1239313"/>
                  </a:lnTo>
                  <a:close/>
                </a:path>
              </a:pathLst>
            </a:custGeom>
            <a:solidFill>
              <a:srgbClr val="96B7B5"/>
            </a:solidFill>
          </p:spPr>
        </p:sp>
        <p:sp>
          <p:nvSpPr>
            <p:cNvPr name="TextBox 8" id="8"/>
            <p:cNvSpPr txBox="true"/>
            <p:nvPr/>
          </p:nvSpPr>
          <p:spPr>
            <a:xfrm>
              <a:off x="0" y="-38100"/>
              <a:ext cx="1239313" cy="1277413"/>
            </a:xfrm>
            <a:prstGeom prst="rect">
              <a:avLst/>
            </a:prstGeom>
          </p:spPr>
          <p:txBody>
            <a:bodyPr anchor="ctr" rtlCol="false" tIns="50800" lIns="50800" bIns="50800" rIns="50800"/>
            <a:lstStyle/>
            <a:p>
              <a:pPr algn="ctr">
                <a:lnSpc>
                  <a:spcPts val="2679"/>
                </a:lnSpc>
              </a:pPr>
            </a:p>
          </p:txBody>
        </p:sp>
      </p:grpSp>
      <p:sp>
        <p:nvSpPr>
          <p:cNvPr name="Freeform 9" id="9"/>
          <p:cNvSpPr/>
          <p:nvPr/>
        </p:nvSpPr>
        <p:spPr>
          <a:xfrm flipH="false" flipV="false" rot="0">
            <a:off x="10210648" y="2745593"/>
            <a:ext cx="7321609" cy="4795814"/>
          </a:xfrm>
          <a:custGeom>
            <a:avLst/>
            <a:gdLst/>
            <a:ahLst/>
            <a:cxnLst/>
            <a:rect r="r" b="b" t="t" l="l"/>
            <a:pathLst>
              <a:path h="4795814" w="7321609">
                <a:moveTo>
                  <a:pt x="0" y="0"/>
                </a:moveTo>
                <a:lnTo>
                  <a:pt x="7321609" y="0"/>
                </a:lnTo>
                <a:lnTo>
                  <a:pt x="7321609" y="4795814"/>
                </a:lnTo>
                <a:lnTo>
                  <a:pt x="0" y="4795814"/>
                </a:lnTo>
                <a:lnTo>
                  <a:pt x="0" y="0"/>
                </a:lnTo>
                <a:close/>
              </a:path>
            </a:pathLst>
          </a:custGeom>
          <a:blipFill>
            <a:blip r:embed="rId4"/>
            <a:stretch>
              <a:fillRect l="0" t="0" r="0" b="0"/>
            </a:stretch>
          </a:blipFill>
        </p:spPr>
      </p:sp>
      <p:sp>
        <p:nvSpPr>
          <p:cNvPr name="TextBox 10" id="10"/>
          <p:cNvSpPr txBox="true"/>
          <p:nvPr/>
        </p:nvSpPr>
        <p:spPr>
          <a:xfrm rot="0">
            <a:off x="793435" y="1015172"/>
            <a:ext cx="7229956" cy="612140"/>
          </a:xfrm>
          <a:prstGeom prst="rect">
            <a:avLst/>
          </a:prstGeom>
        </p:spPr>
        <p:txBody>
          <a:bodyPr anchor="t" rtlCol="false" tIns="0" lIns="0" bIns="0" rIns="0">
            <a:spAutoFit/>
          </a:bodyPr>
          <a:lstStyle/>
          <a:p>
            <a:pPr algn="just">
              <a:lnSpc>
                <a:spcPts val="4419"/>
              </a:lnSpc>
            </a:pPr>
            <a:r>
              <a:rPr lang="en-US" sz="5199">
                <a:solidFill>
                  <a:srgbClr val="FFF5D6"/>
                </a:solidFill>
                <a:latin typeface="TT Phobos Inline"/>
              </a:rPr>
              <a:t>CASO DE USO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grpSp>
        <p:nvGrpSpPr>
          <p:cNvPr name="Group 2" id="2"/>
          <p:cNvGrpSpPr/>
          <p:nvPr/>
        </p:nvGrpSpPr>
        <p:grpSpPr>
          <a:xfrm rot="0">
            <a:off x="9144000" y="-1006305"/>
            <a:ext cx="11293305" cy="11293305"/>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638280"/>
            </a:solidFill>
          </p:spPr>
        </p:sp>
      </p:grpSp>
      <p:grpSp>
        <p:nvGrpSpPr>
          <p:cNvPr name="Group 4" id="4"/>
          <p:cNvGrpSpPr/>
          <p:nvPr/>
        </p:nvGrpSpPr>
        <p:grpSpPr>
          <a:xfrm rot="0">
            <a:off x="9772438" y="1554248"/>
            <a:ext cx="4705515" cy="4705515"/>
            <a:chOff x="0" y="0"/>
            <a:chExt cx="1239313" cy="1239313"/>
          </a:xfrm>
        </p:grpSpPr>
        <p:sp>
          <p:nvSpPr>
            <p:cNvPr name="Freeform 5" id="5"/>
            <p:cNvSpPr/>
            <p:nvPr/>
          </p:nvSpPr>
          <p:spPr>
            <a:xfrm flipH="false" flipV="false" rot="0">
              <a:off x="0" y="0"/>
              <a:ext cx="1239313" cy="1239313"/>
            </a:xfrm>
            <a:custGeom>
              <a:avLst/>
              <a:gdLst/>
              <a:ahLst/>
              <a:cxnLst/>
              <a:rect r="r" b="b" t="t" l="l"/>
              <a:pathLst>
                <a:path h="1239313" w="1239313">
                  <a:moveTo>
                    <a:pt x="0" y="0"/>
                  </a:moveTo>
                  <a:lnTo>
                    <a:pt x="1239313" y="0"/>
                  </a:lnTo>
                  <a:lnTo>
                    <a:pt x="1239313" y="1239313"/>
                  </a:lnTo>
                  <a:lnTo>
                    <a:pt x="0" y="1239313"/>
                  </a:lnTo>
                  <a:close/>
                </a:path>
              </a:pathLst>
            </a:custGeom>
            <a:solidFill>
              <a:srgbClr val="0F232D"/>
            </a:solidFill>
          </p:spPr>
        </p:sp>
        <p:sp>
          <p:nvSpPr>
            <p:cNvPr name="TextBox 6" id="6"/>
            <p:cNvSpPr txBox="true"/>
            <p:nvPr/>
          </p:nvSpPr>
          <p:spPr>
            <a:xfrm>
              <a:off x="0" y="-38100"/>
              <a:ext cx="1239313" cy="1277413"/>
            </a:xfrm>
            <a:prstGeom prst="rect">
              <a:avLst/>
            </a:prstGeom>
          </p:spPr>
          <p:txBody>
            <a:bodyPr anchor="ctr" rtlCol="false" tIns="50800" lIns="50800" bIns="50800" rIns="50800"/>
            <a:lstStyle/>
            <a:p>
              <a:pPr algn="ctr">
                <a:lnSpc>
                  <a:spcPts val="2679"/>
                </a:lnSpc>
              </a:pPr>
            </a:p>
          </p:txBody>
        </p:sp>
      </p:grpSp>
      <p:sp>
        <p:nvSpPr>
          <p:cNvPr name="Freeform 7" id="7"/>
          <p:cNvSpPr/>
          <p:nvPr/>
        </p:nvSpPr>
        <p:spPr>
          <a:xfrm flipH="false" flipV="false" rot="0">
            <a:off x="10248960" y="1876959"/>
            <a:ext cx="7360322" cy="6533081"/>
          </a:xfrm>
          <a:custGeom>
            <a:avLst/>
            <a:gdLst/>
            <a:ahLst/>
            <a:cxnLst/>
            <a:rect r="r" b="b" t="t" l="l"/>
            <a:pathLst>
              <a:path h="6533081" w="7360322">
                <a:moveTo>
                  <a:pt x="0" y="0"/>
                </a:moveTo>
                <a:lnTo>
                  <a:pt x="7360322" y="0"/>
                </a:lnTo>
                <a:lnTo>
                  <a:pt x="7360322" y="6533082"/>
                </a:lnTo>
                <a:lnTo>
                  <a:pt x="0" y="6533082"/>
                </a:lnTo>
                <a:lnTo>
                  <a:pt x="0" y="0"/>
                </a:lnTo>
                <a:close/>
              </a:path>
            </a:pathLst>
          </a:custGeom>
          <a:blipFill>
            <a:blip r:embed="rId2"/>
            <a:stretch>
              <a:fillRect l="0" t="0" r="0" b="0"/>
            </a:stretch>
          </a:blipFill>
        </p:spPr>
      </p:sp>
      <p:sp>
        <p:nvSpPr>
          <p:cNvPr name="TextBox 8" id="8"/>
          <p:cNvSpPr txBox="true"/>
          <p:nvPr/>
        </p:nvSpPr>
        <p:spPr>
          <a:xfrm rot="0">
            <a:off x="640692" y="1173286"/>
            <a:ext cx="7229956" cy="1716643"/>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ELEMENTOS DO DIAGRAMA</a:t>
            </a:r>
          </a:p>
          <a:p>
            <a:pPr algn="ctr">
              <a:lnSpc>
                <a:spcPts val="4419"/>
              </a:lnSpc>
            </a:pPr>
          </a:p>
        </p:txBody>
      </p:sp>
      <p:sp>
        <p:nvSpPr>
          <p:cNvPr name="TextBox 9" id="9"/>
          <p:cNvSpPr txBox="true"/>
          <p:nvPr/>
        </p:nvSpPr>
        <p:spPr>
          <a:xfrm rot="0">
            <a:off x="640692" y="2783941"/>
            <a:ext cx="7634235" cy="5625871"/>
          </a:xfrm>
          <a:prstGeom prst="rect">
            <a:avLst/>
          </a:prstGeom>
        </p:spPr>
        <p:txBody>
          <a:bodyPr anchor="t" rtlCol="false" tIns="0" lIns="0" bIns="0" rIns="0">
            <a:spAutoFit/>
          </a:bodyPr>
          <a:lstStyle/>
          <a:p>
            <a:pPr algn="just" marL="755651" indent="-377825" lvl="1">
              <a:lnSpc>
                <a:spcPts val="4900"/>
              </a:lnSpc>
              <a:spcBef>
                <a:spcPct val="0"/>
              </a:spcBef>
              <a:buFont typeface="Arial"/>
              <a:buChar char="•"/>
            </a:pPr>
            <a:r>
              <a:rPr lang="en-US" sz="3500">
                <a:solidFill>
                  <a:srgbClr val="FFFFFF"/>
                </a:solidFill>
                <a:latin typeface="Arial"/>
              </a:rPr>
              <a:t>Sistema/cenário:</a:t>
            </a:r>
          </a:p>
          <a:p>
            <a:pPr algn="just" marL="1511301" indent="-503767" lvl="2">
              <a:lnSpc>
                <a:spcPts val="4900"/>
              </a:lnSpc>
              <a:spcBef>
                <a:spcPct val="0"/>
              </a:spcBef>
              <a:buFont typeface="Arial"/>
              <a:buChar char="⚬"/>
            </a:pPr>
            <a:r>
              <a:rPr lang="en-US" sz="3500">
                <a:solidFill>
                  <a:srgbClr val="FFFFFF"/>
                </a:solidFill>
                <a:latin typeface="Arial"/>
              </a:rPr>
              <a:t>Área de atuação do sistema;</a:t>
            </a:r>
          </a:p>
          <a:p>
            <a:pPr algn="just" marL="1511301" indent="-503767" lvl="2">
              <a:lnSpc>
                <a:spcPts val="4900"/>
              </a:lnSpc>
              <a:spcBef>
                <a:spcPct val="0"/>
              </a:spcBef>
              <a:buFont typeface="Arial"/>
              <a:buChar char="⚬"/>
            </a:pPr>
            <a:r>
              <a:rPr lang="en-US" sz="3500">
                <a:solidFill>
                  <a:srgbClr val="FFFFFF"/>
                </a:solidFill>
                <a:latin typeface="Arial"/>
              </a:rPr>
              <a:t>Ações e interações entre os atores e o sistema;</a:t>
            </a:r>
          </a:p>
          <a:p>
            <a:pPr algn="just" marL="755651" indent="-377825" lvl="1">
              <a:lnSpc>
                <a:spcPts val="4900"/>
              </a:lnSpc>
              <a:spcBef>
                <a:spcPct val="0"/>
              </a:spcBef>
              <a:buFont typeface="Arial"/>
              <a:buChar char="•"/>
            </a:pPr>
            <a:r>
              <a:rPr lang="en-US" sz="3500">
                <a:solidFill>
                  <a:srgbClr val="FFFFFF"/>
                </a:solidFill>
                <a:latin typeface="Arial"/>
              </a:rPr>
              <a:t>Autores:</a:t>
            </a:r>
          </a:p>
          <a:p>
            <a:pPr algn="just" marL="1511301" indent="-503767" lvl="2">
              <a:lnSpc>
                <a:spcPts val="4900"/>
              </a:lnSpc>
              <a:spcBef>
                <a:spcPct val="0"/>
              </a:spcBef>
              <a:buFont typeface="Arial"/>
              <a:buChar char="⚬"/>
            </a:pPr>
            <a:r>
              <a:rPr lang="en-US" sz="3500">
                <a:solidFill>
                  <a:srgbClr val="FFFFFF"/>
                </a:solidFill>
                <a:latin typeface="Arial"/>
              </a:rPr>
              <a:t>Papel ou entidade que interage com o sistema;</a:t>
            </a:r>
          </a:p>
          <a:p>
            <a:pPr algn="just" marL="1511301" indent="-503767" lvl="2">
              <a:lnSpc>
                <a:spcPts val="4900"/>
              </a:lnSpc>
              <a:spcBef>
                <a:spcPct val="0"/>
              </a:spcBef>
              <a:buFont typeface="Arial"/>
              <a:buChar char="⚬"/>
            </a:pPr>
            <a:r>
              <a:rPr lang="en-US" sz="3500">
                <a:solidFill>
                  <a:srgbClr val="FFFFFF"/>
                </a:solidFill>
                <a:latin typeface="Arial"/>
              </a:rPr>
              <a:t> Atores podem ser pessoas, outras aplicações;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638280"/>
        </a:solidFill>
      </p:bgPr>
    </p:bg>
    <p:spTree>
      <p:nvGrpSpPr>
        <p:cNvPr id="1" name=""/>
        <p:cNvGrpSpPr/>
        <p:nvPr/>
      </p:nvGrpSpPr>
      <p:grpSpPr>
        <a:xfrm>
          <a:off x="0" y="0"/>
          <a:ext cx="0" cy="0"/>
          <a:chOff x="0" y="0"/>
          <a:chExt cx="0" cy="0"/>
        </a:xfrm>
      </p:grpSpPr>
      <p:grpSp>
        <p:nvGrpSpPr>
          <p:cNvPr name="Group 2" id="2"/>
          <p:cNvGrpSpPr/>
          <p:nvPr/>
        </p:nvGrpSpPr>
        <p:grpSpPr>
          <a:xfrm rot="0">
            <a:off x="12989024" y="4336302"/>
            <a:ext cx="4705515" cy="4705515"/>
            <a:chOff x="0" y="0"/>
            <a:chExt cx="1239313" cy="1239313"/>
          </a:xfrm>
        </p:grpSpPr>
        <p:sp>
          <p:nvSpPr>
            <p:cNvPr name="Freeform 3" id="3"/>
            <p:cNvSpPr/>
            <p:nvPr/>
          </p:nvSpPr>
          <p:spPr>
            <a:xfrm flipH="false" flipV="false" rot="0">
              <a:off x="0" y="0"/>
              <a:ext cx="1239313" cy="1239313"/>
            </a:xfrm>
            <a:custGeom>
              <a:avLst/>
              <a:gdLst/>
              <a:ahLst/>
              <a:cxnLst/>
              <a:rect r="r" b="b" t="t" l="l"/>
              <a:pathLst>
                <a:path h="1239313" w="1239313">
                  <a:moveTo>
                    <a:pt x="0" y="0"/>
                  </a:moveTo>
                  <a:lnTo>
                    <a:pt x="1239313" y="0"/>
                  </a:lnTo>
                  <a:lnTo>
                    <a:pt x="1239313" y="1239313"/>
                  </a:lnTo>
                  <a:lnTo>
                    <a:pt x="0" y="1239313"/>
                  </a:lnTo>
                  <a:close/>
                </a:path>
              </a:pathLst>
            </a:custGeom>
            <a:solidFill>
              <a:srgbClr val="0F232D"/>
            </a:solidFill>
          </p:spPr>
        </p:sp>
        <p:sp>
          <p:nvSpPr>
            <p:cNvPr name="TextBox 4" id="4"/>
            <p:cNvSpPr txBox="true"/>
            <p:nvPr/>
          </p:nvSpPr>
          <p:spPr>
            <a:xfrm>
              <a:off x="0" y="-38100"/>
              <a:ext cx="1239313" cy="1277413"/>
            </a:xfrm>
            <a:prstGeom prst="rect">
              <a:avLst/>
            </a:prstGeom>
          </p:spPr>
          <p:txBody>
            <a:bodyPr anchor="ctr" rtlCol="false" tIns="50800" lIns="50800" bIns="50800" rIns="50800"/>
            <a:lstStyle/>
            <a:p>
              <a:pPr algn="ctr">
                <a:lnSpc>
                  <a:spcPts val="2679"/>
                </a:lnSpc>
              </a:pPr>
            </a:p>
          </p:txBody>
        </p:sp>
      </p:grpSp>
      <p:sp>
        <p:nvSpPr>
          <p:cNvPr name="Freeform 5" id="5"/>
          <p:cNvSpPr/>
          <p:nvPr/>
        </p:nvSpPr>
        <p:spPr>
          <a:xfrm flipH="false" flipV="false" rot="0">
            <a:off x="9215079" y="2318071"/>
            <a:ext cx="8044221" cy="6330253"/>
          </a:xfrm>
          <a:custGeom>
            <a:avLst/>
            <a:gdLst/>
            <a:ahLst/>
            <a:cxnLst/>
            <a:rect r="r" b="b" t="t" l="l"/>
            <a:pathLst>
              <a:path h="6330253" w="8044221">
                <a:moveTo>
                  <a:pt x="0" y="0"/>
                </a:moveTo>
                <a:lnTo>
                  <a:pt x="8044221" y="0"/>
                </a:lnTo>
                <a:lnTo>
                  <a:pt x="8044221" y="6330254"/>
                </a:lnTo>
                <a:lnTo>
                  <a:pt x="0" y="6330254"/>
                </a:lnTo>
                <a:lnTo>
                  <a:pt x="0" y="0"/>
                </a:lnTo>
                <a:close/>
              </a:path>
            </a:pathLst>
          </a:custGeom>
          <a:blipFill>
            <a:blip r:embed="rId2"/>
            <a:stretch>
              <a:fillRect l="0" t="0" r="0" b="0"/>
            </a:stretch>
          </a:blipFill>
        </p:spPr>
      </p:sp>
      <p:sp>
        <p:nvSpPr>
          <p:cNvPr name="TextBox 6" id="6"/>
          <p:cNvSpPr txBox="true"/>
          <p:nvPr/>
        </p:nvSpPr>
        <p:spPr>
          <a:xfrm rot="0">
            <a:off x="754213" y="1200150"/>
            <a:ext cx="7229956" cy="1716643"/>
          </a:xfrm>
          <a:prstGeom prst="rect">
            <a:avLst/>
          </a:prstGeom>
        </p:spPr>
        <p:txBody>
          <a:bodyPr anchor="t" rtlCol="false" tIns="0" lIns="0" bIns="0" rIns="0">
            <a:spAutoFit/>
          </a:bodyPr>
          <a:lstStyle/>
          <a:p>
            <a:pPr>
              <a:lnSpc>
                <a:spcPts val="4419"/>
              </a:lnSpc>
            </a:pPr>
            <a:r>
              <a:rPr lang="en-US" sz="5199">
                <a:solidFill>
                  <a:srgbClr val="FFF5D6"/>
                </a:solidFill>
                <a:latin typeface="TT Phobos Inline"/>
              </a:rPr>
              <a:t>ELEMENTOS DO DIAGRAMA</a:t>
            </a:r>
          </a:p>
          <a:p>
            <a:pPr algn="ctr">
              <a:lnSpc>
                <a:spcPts val="4419"/>
              </a:lnSpc>
            </a:pPr>
          </a:p>
        </p:txBody>
      </p:sp>
      <p:sp>
        <p:nvSpPr>
          <p:cNvPr name="TextBox 7" id="7"/>
          <p:cNvSpPr txBox="true"/>
          <p:nvPr/>
        </p:nvSpPr>
        <p:spPr>
          <a:xfrm rot="0">
            <a:off x="754213" y="2397786"/>
            <a:ext cx="7634235" cy="253047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FFFFFF"/>
                </a:solidFill>
                <a:latin typeface="Arial"/>
              </a:rPr>
              <a:t>Caso de uso:</a:t>
            </a:r>
          </a:p>
          <a:p>
            <a:pPr algn="just" marL="1511301" indent="-503767" lvl="2">
              <a:lnSpc>
                <a:spcPts val="4900"/>
              </a:lnSpc>
              <a:spcBef>
                <a:spcPct val="0"/>
              </a:spcBef>
              <a:buFont typeface="Arial"/>
              <a:buChar char="⚬"/>
            </a:pPr>
            <a:r>
              <a:rPr lang="en-US" sz="3500">
                <a:solidFill>
                  <a:srgbClr val="FFFFFF"/>
                </a:solidFill>
                <a:latin typeface="Arial"/>
              </a:rPr>
              <a:t>São as funcionalidades recebidas pelos autores </a:t>
            </a:r>
          </a:p>
          <a:p>
            <a:pPr algn="just" marL="1511301" indent="-503767" lvl="2">
              <a:lnSpc>
                <a:spcPts val="4900"/>
              </a:lnSpc>
              <a:spcBef>
                <a:spcPct val="0"/>
              </a:spcBef>
              <a:buFont typeface="Arial"/>
              <a:buChar char="⚬"/>
            </a:pPr>
            <a:r>
              <a:rPr lang="en-US" sz="3500">
                <a:solidFill>
                  <a:srgbClr val="FFFFFF"/>
                </a:solidFill>
                <a:latin typeface="Arial"/>
              </a:rPr>
              <a:t>Conjunto de sequências;  </a:t>
            </a:r>
          </a:p>
        </p:txBody>
      </p:sp>
      <p:sp>
        <p:nvSpPr>
          <p:cNvPr name="TextBox 8" id="8"/>
          <p:cNvSpPr txBox="true"/>
          <p:nvPr/>
        </p:nvSpPr>
        <p:spPr>
          <a:xfrm rot="0">
            <a:off x="754213" y="5400675"/>
            <a:ext cx="8749774" cy="899501"/>
          </a:xfrm>
          <a:prstGeom prst="rect">
            <a:avLst/>
          </a:prstGeom>
        </p:spPr>
        <p:txBody>
          <a:bodyPr anchor="t" rtlCol="false" tIns="0" lIns="0" bIns="0" rIns="0">
            <a:spAutoFit/>
          </a:bodyPr>
          <a:lstStyle/>
          <a:p>
            <a:pPr>
              <a:lnSpc>
                <a:spcPts val="6456"/>
              </a:lnSpc>
            </a:pPr>
            <a:r>
              <a:rPr lang="en-US" sz="7595">
                <a:solidFill>
                  <a:srgbClr val="FFF5D6"/>
                </a:solidFill>
                <a:latin typeface="TT Phobos Inline"/>
              </a:rPr>
              <a:t>RELAÇÕES</a:t>
            </a:r>
          </a:p>
        </p:txBody>
      </p:sp>
      <p:sp>
        <p:nvSpPr>
          <p:cNvPr name="TextBox 9" id="9"/>
          <p:cNvSpPr txBox="true"/>
          <p:nvPr/>
        </p:nvSpPr>
        <p:spPr>
          <a:xfrm rot="0">
            <a:off x="1028700" y="6546184"/>
            <a:ext cx="7634235" cy="253047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FFFFFF"/>
                </a:solidFill>
                <a:latin typeface="Arial"/>
              </a:rPr>
              <a:t>Associação</a:t>
            </a:r>
          </a:p>
          <a:p>
            <a:pPr algn="just" marL="755651" indent="-377825" lvl="1">
              <a:lnSpc>
                <a:spcPts val="4900"/>
              </a:lnSpc>
              <a:buFont typeface="Arial"/>
              <a:buChar char="•"/>
            </a:pPr>
            <a:r>
              <a:rPr lang="en-US" sz="3500">
                <a:solidFill>
                  <a:srgbClr val="FFFFFF"/>
                </a:solidFill>
                <a:latin typeface="Arial"/>
              </a:rPr>
              <a:t>G</a:t>
            </a:r>
            <a:r>
              <a:rPr lang="en-US" sz="3500">
                <a:solidFill>
                  <a:srgbClr val="FFFFFF"/>
                </a:solidFill>
                <a:latin typeface="Arial"/>
              </a:rPr>
              <a:t>eneralização;</a:t>
            </a:r>
          </a:p>
          <a:p>
            <a:pPr algn="just" marL="755651" indent="-377825" lvl="1">
              <a:lnSpc>
                <a:spcPts val="4900"/>
              </a:lnSpc>
              <a:buFont typeface="Arial"/>
              <a:buChar char="•"/>
            </a:pPr>
            <a:r>
              <a:rPr lang="en-US" sz="3500">
                <a:solidFill>
                  <a:srgbClr val="FFFFFF"/>
                </a:solidFill>
                <a:latin typeface="Arial"/>
              </a:rPr>
              <a:t>Extensão (extends)</a:t>
            </a:r>
          </a:p>
          <a:p>
            <a:pPr algn="just" marL="755651" indent="-377825" lvl="1">
              <a:lnSpc>
                <a:spcPts val="4900"/>
              </a:lnSpc>
              <a:spcBef>
                <a:spcPct val="0"/>
              </a:spcBef>
              <a:buFont typeface="Arial"/>
              <a:buChar char="•"/>
            </a:pPr>
            <a:r>
              <a:rPr lang="en-US" sz="3500">
                <a:solidFill>
                  <a:srgbClr val="FFFFFF"/>
                </a:solidFill>
                <a:latin typeface="Arial"/>
              </a:rPr>
              <a:t>Inclusão (includes)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grpSp>
        <p:nvGrpSpPr>
          <p:cNvPr name="Group 2" id="2"/>
          <p:cNvGrpSpPr/>
          <p:nvPr/>
        </p:nvGrpSpPr>
        <p:grpSpPr>
          <a:xfrm rot="0">
            <a:off x="1831848" y="2144154"/>
            <a:ext cx="8073543" cy="5769709"/>
            <a:chOff x="0" y="0"/>
            <a:chExt cx="2126365" cy="1519594"/>
          </a:xfrm>
        </p:grpSpPr>
        <p:sp>
          <p:nvSpPr>
            <p:cNvPr name="Freeform 3" id="3"/>
            <p:cNvSpPr/>
            <p:nvPr/>
          </p:nvSpPr>
          <p:spPr>
            <a:xfrm flipH="false" flipV="false" rot="0">
              <a:off x="0" y="0"/>
              <a:ext cx="2126365" cy="1519594"/>
            </a:xfrm>
            <a:custGeom>
              <a:avLst/>
              <a:gdLst/>
              <a:ahLst/>
              <a:cxnLst/>
              <a:rect r="r" b="b" t="t" l="l"/>
              <a:pathLst>
                <a:path h="1519594" w="2126365">
                  <a:moveTo>
                    <a:pt x="0" y="0"/>
                  </a:moveTo>
                  <a:lnTo>
                    <a:pt x="2126365" y="0"/>
                  </a:lnTo>
                  <a:lnTo>
                    <a:pt x="2126365" y="1519594"/>
                  </a:lnTo>
                  <a:lnTo>
                    <a:pt x="0" y="1519594"/>
                  </a:lnTo>
                  <a:close/>
                </a:path>
              </a:pathLst>
            </a:custGeom>
            <a:solidFill>
              <a:srgbClr val="96B7B5"/>
            </a:solidFill>
          </p:spPr>
        </p:sp>
        <p:sp>
          <p:nvSpPr>
            <p:cNvPr name="TextBox 4" id="4"/>
            <p:cNvSpPr txBox="true"/>
            <p:nvPr/>
          </p:nvSpPr>
          <p:spPr>
            <a:xfrm>
              <a:off x="0" y="-38100"/>
              <a:ext cx="2126365" cy="1557694"/>
            </a:xfrm>
            <a:prstGeom prst="rect">
              <a:avLst/>
            </a:prstGeom>
          </p:spPr>
          <p:txBody>
            <a:bodyPr anchor="ctr" rtlCol="false" tIns="50800" lIns="50800" bIns="50800" rIns="50800"/>
            <a:lstStyle/>
            <a:p>
              <a:pPr algn="ctr">
                <a:lnSpc>
                  <a:spcPts val="2679"/>
                </a:lnSpc>
              </a:pPr>
            </a:p>
          </p:txBody>
        </p:sp>
      </p:grpSp>
      <p:sp>
        <p:nvSpPr>
          <p:cNvPr name="Freeform 5" id="5"/>
          <p:cNvSpPr/>
          <p:nvPr/>
        </p:nvSpPr>
        <p:spPr>
          <a:xfrm flipH="false" flipV="false" rot="0">
            <a:off x="2610887" y="2548271"/>
            <a:ext cx="13066226" cy="7137847"/>
          </a:xfrm>
          <a:custGeom>
            <a:avLst/>
            <a:gdLst/>
            <a:ahLst/>
            <a:cxnLst/>
            <a:rect r="r" b="b" t="t" l="l"/>
            <a:pathLst>
              <a:path h="7137847" w="13066226">
                <a:moveTo>
                  <a:pt x="0" y="0"/>
                </a:moveTo>
                <a:lnTo>
                  <a:pt x="13066226" y="0"/>
                </a:lnTo>
                <a:lnTo>
                  <a:pt x="13066226" y="7137847"/>
                </a:lnTo>
                <a:lnTo>
                  <a:pt x="0" y="7137847"/>
                </a:lnTo>
                <a:lnTo>
                  <a:pt x="0" y="0"/>
                </a:lnTo>
                <a:close/>
              </a:path>
            </a:pathLst>
          </a:custGeom>
          <a:blipFill>
            <a:blip r:embed="rId2"/>
            <a:stretch>
              <a:fillRect l="0" t="0" r="0" b="0"/>
            </a:stretch>
          </a:blipFill>
        </p:spPr>
      </p:sp>
      <p:sp>
        <p:nvSpPr>
          <p:cNvPr name="TextBox 6" id="6"/>
          <p:cNvSpPr txBox="true"/>
          <p:nvPr/>
        </p:nvSpPr>
        <p:spPr>
          <a:xfrm rot="0">
            <a:off x="754213" y="1200150"/>
            <a:ext cx="16505087" cy="612008"/>
          </a:xfrm>
          <a:prstGeom prst="rect">
            <a:avLst/>
          </a:prstGeom>
        </p:spPr>
        <p:txBody>
          <a:bodyPr anchor="t" rtlCol="false" tIns="0" lIns="0" bIns="0" rIns="0">
            <a:spAutoFit/>
          </a:bodyPr>
          <a:lstStyle/>
          <a:p>
            <a:pPr>
              <a:lnSpc>
                <a:spcPts val="4419"/>
              </a:lnSpc>
            </a:pPr>
            <a:r>
              <a:rPr lang="en-US" sz="5199">
                <a:solidFill>
                  <a:srgbClr val="FFF5D6"/>
                </a:solidFill>
                <a:latin typeface="TT Phobos Inline"/>
              </a:rPr>
              <a:t>DIAGRAMA DA INSTITUÇÃO ABC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grpSp>
        <p:nvGrpSpPr>
          <p:cNvPr name="Group 2" id="2"/>
          <p:cNvGrpSpPr/>
          <p:nvPr/>
        </p:nvGrpSpPr>
        <p:grpSpPr>
          <a:xfrm rot="0">
            <a:off x="3127284" y="2794645"/>
            <a:ext cx="12305323" cy="6886507"/>
            <a:chOff x="0" y="0"/>
            <a:chExt cx="5547847" cy="3104777"/>
          </a:xfrm>
        </p:grpSpPr>
        <p:sp>
          <p:nvSpPr>
            <p:cNvPr name="Freeform 3" id="3"/>
            <p:cNvSpPr/>
            <p:nvPr/>
          </p:nvSpPr>
          <p:spPr>
            <a:xfrm flipH="false" flipV="false" rot="0">
              <a:off x="0" y="0"/>
              <a:ext cx="5547847" cy="3104777"/>
            </a:xfrm>
            <a:custGeom>
              <a:avLst/>
              <a:gdLst/>
              <a:ahLst/>
              <a:cxnLst/>
              <a:rect r="r" b="b" t="t" l="l"/>
              <a:pathLst>
                <a:path h="3104777" w="5547847">
                  <a:moveTo>
                    <a:pt x="0" y="0"/>
                  </a:moveTo>
                  <a:lnTo>
                    <a:pt x="5547847" y="0"/>
                  </a:lnTo>
                  <a:lnTo>
                    <a:pt x="5547847" y="3104777"/>
                  </a:lnTo>
                  <a:lnTo>
                    <a:pt x="0" y="3104777"/>
                  </a:lnTo>
                  <a:close/>
                </a:path>
              </a:pathLst>
            </a:custGeom>
            <a:solidFill>
              <a:srgbClr val="FFF5D6"/>
            </a:solidFill>
          </p:spPr>
        </p:sp>
      </p:grpSp>
      <p:sp>
        <p:nvSpPr>
          <p:cNvPr name="TextBox 4" id="4"/>
          <p:cNvSpPr txBox="true"/>
          <p:nvPr/>
        </p:nvSpPr>
        <p:spPr>
          <a:xfrm rot="0">
            <a:off x="3350497" y="3883015"/>
            <a:ext cx="11253051" cy="3856016"/>
          </a:xfrm>
          <a:prstGeom prst="rect">
            <a:avLst/>
          </a:prstGeom>
        </p:spPr>
        <p:txBody>
          <a:bodyPr anchor="t" rtlCol="false" tIns="0" lIns="0" bIns="0" rIns="0">
            <a:spAutoFit/>
          </a:bodyPr>
          <a:lstStyle/>
          <a:p>
            <a:pPr algn="just" marL="786956" indent="-393478" lvl="1">
              <a:lnSpc>
                <a:spcPts val="7800"/>
              </a:lnSpc>
              <a:buFont typeface="Arial"/>
              <a:buChar char="•"/>
            </a:pPr>
            <a:r>
              <a:rPr lang="en-US" sz="3645" spc="87">
                <a:solidFill>
                  <a:srgbClr val="0F232D"/>
                </a:solidFill>
                <a:latin typeface="TT Phobos Bold"/>
              </a:rPr>
              <a:t>AMANDA MAIA SOARE SILVA</a:t>
            </a:r>
          </a:p>
          <a:p>
            <a:pPr algn="just" marL="786956" indent="-393478" lvl="1">
              <a:lnSpc>
                <a:spcPts val="7800"/>
              </a:lnSpc>
              <a:buFont typeface="Arial"/>
              <a:buChar char="•"/>
            </a:pPr>
            <a:r>
              <a:rPr lang="en-US" sz="3645" spc="87">
                <a:solidFill>
                  <a:srgbClr val="0F232D"/>
                </a:solidFill>
                <a:latin typeface="TT Phobos Bold"/>
              </a:rPr>
              <a:t>GUILHERME DE PÁDUA F. AMORIM</a:t>
            </a:r>
          </a:p>
          <a:p>
            <a:pPr algn="just" marL="786956" indent="-393478" lvl="1">
              <a:lnSpc>
                <a:spcPts val="7800"/>
              </a:lnSpc>
              <a:buFont typeface="Arial"/>
              <a:buChar char="•"/>
            </a:pPr>
            <a:r>
              <a:rPr lang="en-US" sz="3645" spc="87">
                <a:solidFill>
                  <a:srgbClr val="0F232D"/>
                </a:solidFill>
                <a:latin typeface="TT Phobos Bold"/>
              </a:rPr>
              <a:t>GUSTAVO ANTONIO SILVA ROCHA</a:t>
            </a:r>
          </a:p>
          <a:p>
            <a:pPr algn="just" marL="786956" indent="-393478" lvl="1">
              <a:lnSpc>
                <a:spcPts val="7800"/>
              </a:lnSpc>
              <a:buFont typeface="Arial"/>
              <a:buChar char="•"/>
            </a:pPr>
            <a:r>
              <a:rPr lang="en-US" sz="3645" spc="87">
                <a:solidFill>
                  <a:srgbClr val="0F232D"/>
                </a:solidFill>
                <a:latin typeface="TT Phobos Bold"/>
              </a:rPr>
              <a:t>IRLANDA HILDENEY OLIVEIRA TEXEIRA</a:t>
            </a:r>
          </a:p>
        </p:txBody>
      </p:sp>
      <p:sp>
        <p:nvSpPr>
          <p:cNvPr name="Freeform 5" id="5"/>
          <p:cNvSpPr/>
          <p:nvPr/>
        </p:nvSpPr>
        <p:spPr>
          <a:xfrm flipH="false" flipV="false" rot="0">
            <a:off x="-813292" y="4922419"/>
            <a:ext cx="3146674" cy="6293348"/>
          </a:xfrm>
          <a:custGeom>
            <a:avLst/>
            <a:gdLst/>
            <a:ahLst/>
            <a:cxnLst/>
            <a:rect r="r" b="b" t="t" l="l"/>
            <a:pathLst>
              <a:path h="6293348" w="3146674">
                <a:moveTo>
                  <a:pt x="0" y="0"/>
                </a:moveTo>
                <a:lnTo>
                  <a:pt x="3146674" y="0"/>
                </a:lnTo>
                <a:lnTo>
                  <a:pt x="3146674" y="6293348"/>
                </a:lnTo>
                <a:lnTo>
                  <a:pt x="0" y="62933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26510" y="5468628"/>
            <a:ext cx="2488032" cy="4818372"/>
          </a:xfrm>
          <a:custGeom>
            <a:avLst/>
            <a:gdLst/>
            <a:ahLst/>
            <a:cxnLst/>
            <a:rect r="r" b="b" t="t" l="l"/>
            <a:pathLst>
              <a:path h="4818372" w="2488032">
                <a:moveTo>
                  <a:pt x="0" y="0"/>
                </a:moveTo>
                <a:lnTo>
                  <a:pt x="2488033" y="0"/>
                </a:lnTo>
                <a:lnTo>
                  <a:pt x="2488033" y="4818372"/>
                </a:lnTo>
                <a:lnTo>
                  <a:pt x="0" y="4818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7" id="7"/>
          <p:cNvPicPr>
            <a:picLocks noChangeAspect="true"/>
          </p:cNvPicPr>
          <p:nvPr/>
        </p:nvPicPr>
        <p:blipFill>
          <a:blip r:embed="rId6"/>
          <a:srcRect l="0" t="0" r="0" b="0"/>
          <a:stretch>
            <a:fillRect/>
          </a:stretch>
        </p:blipFill>
        <p:spPr>
          <a:xfrm flipH="false" flipV="false" rot="0">
            <a:off x="14190965" y="7877814"/>
            <a:ext cx="3279561" cy="2689240"/>
          </a:xfrm>
          <a:prstGeom prst="rect">
            <a:avLst/>
          </a:prstGeom>
        </p:spPr>
      </p:pic>
      <p:sp>
        <p:nvSpPr>
          <p:cNvPr name="TextBox 8" id="8"/>
          <p:cNvSpPr txBox="true"/>
          <p:nvPr/>
        </p:nvSpPr>
        <p:spPr>
          <a:xfrm rot="0">
            <a:off x="384760" y="1381125"/>
            <a:ext cx="15841750" cy="1252407"/>
          </a:xfrm>
          <a:prstGeom prst="rect">
            <a:avLst/>
          </a:prstGeom>
        </p:spPr>
        <p:txBody>
          <a:bodyPr anchor="t" rtlCol="false" tIns="0" lIns="0" bIns="0" rIns="0">
            <a:spAutoFit/>
          </a:bodyPr>
          <a:lstStyle/>
          <a:p>
            <a:pPr algn="ctr">
              <a:lnSpc>
                <a:spcPts val="8977"/>
              </a:lnSpc>
            </a:pPr>
            <a:r>
              <a:rPr lang="en-US" sz="10561">
                <a:solidFill>
                  <a:srgbClr val="FFF5D6"/>
                </a:solidFill>
                <a:latin typeface="TT Phobos Inline"/>
              </a:rPr>
              <a:t>INTEGRANTES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638280"/>
        </a:solidFill>
      </p:bgPr>
    </p:bg>
    <p:spTree>
      <p:nvGrpSpPr>
        <p:cNvPr id="1" name=""/>
        <p:cNvGrpSpPr/>
        <p:nvPr/>
      </p:nvGrpSpPr>
      <p:grpSpPr>
        <a:xfrm>
          <a:off x="0" y="0"/>
          <a:ext cx="0" cy="0"/>
          <a:chOff x="0" y="0"/>
          <a:chExt cx="0" cy="0"/>
        </a:xfrm>
      </p:grpSpPr>
      <p:grpSp>
        <p:nvGrpSpPr>
          <p:cNvPr name="Group 2" id="2"/>
          <p:cNvGrpSpPr/>
          <p:nvPr/>
        </p:nvGrpSpPr>
        <p:grpSpPr>
          <a:xfrm rot="0">
            <a:off x="7190698" y="4296470"/>
            <a:ext cx="9110450" cy="5796996"/>
            <a:chOff x="0" y="0"/>
            <a:chExt cx="2399460" cy="1526781"/>
          </a:xfrm>
        </p:grpSpPr>
        <p:sp>
          <p:nvSpPr>
            <p:cNvPr name="Freeform 3" id="3"/>
            <p:cNvSpPr/>
            <p:nvPr/>
          </p:nvSpPr>
          <p:spPr>
            <a:xfrm flipH="false" flipV="false" rot="0">
              <a:off x="0" y="0"/>
              <a:ext cx="2399460" cy="1526781"/>
            </a:xfrm>
            <a:custGeom>
              <a:avLst/>
              <a:gdLst/>
              <a:ahLst/>
              <a:cxnLst/>
              <a:rect r="r" b="b" t="t" l="l"/>
              <a:pathLst>
                <a:path h="1526781" w="2399460">
                  <a:moveTo>
                    <a:pt x="0" y="0"/>
                  </a:moveTo>
                  <a:lnTo>
                    <a:pt x="2399460" y="0"/>
                  </a:lnTo>
                  <a:lnTo>
                    <a:pt x="2399460" y="1526781"/>
                  </a:lnTo>
                  <a:lnTo>
                    <a:pt x="0" y="1526781"/>
                  </a:lnTo>
                  <a:close/>
                </a:path>
              </a:pathLst>
            </a:custGeom>
            <a:solidFill>
              <a:srgbClr val="0F232D"/>
            </a:solidFill>
          </p:spPr>
        </p:sp>
        <p:sp>
          <p:nvSpPr>
            <p:cNvPr name="TextBox 4" id="4"/>
            <p:cNvSpPr txBox="true"/>
            <p:nvPr/>
          </p:nvSpPr>
          <p:spPr>
            <a:xfrm>
              <a:off x="0" y="-38100"/>
              <a:ext cx="2399460" cy="1564881"/>
            </a:xfrm>
            <a:prstGeom prst="rect">
              <a:avLst/>
            </a:prstGeom>
          </p:spPr>
          <p:txBody>
            <a:bodyPr anchor="ctr" rtlCol="false" tIns="50800" lIns="50800" bIns="50800" rIns="50800"/>
            <a:lstStyle/>
            <a:p>
              <a:pPr algn="ctr">
                <a:lnSpc>
                  <a:spcPts val="2679"/>
                </a:lnSpc>
              </a:pPr>
            </a:p>
          </p:txBody>
        </p:sp>
      </p:grpSp>
      <p:sp>
        <p:nvSpPr>
          <p:cNvPr name="Freeform 5" id="5"/>
          <p:cNvSpPr/>
          <p:nvPr/>
        </p:nvSpPr>
        <p:spPr>
          <a:xfrm flipH="false" flipV="false" rot="0">
            <a:off x="2577732" y="1774798"/>
            <a:ext cx="13132537" cy="7994762"/>
          </a:xfrm>
          <a:custGeom>
            <a:avLst/>
            <a:gdLst/>
            <a:ahLst/>
            <a:cxnLst/>
            <a:rect r="r" b="b" t="t" l="l"/>
            <a:pathLst>
              <a:path h="7994762" w="13132537">
                <a:moveTo>
                  <a:pt x="0" y="0"/>
                </a:moveTo>
                <a:lnTo>
                  <a:pt x="13132536" y="0"/>
                </a:lnTo>
                <a:lnTo>
                  <a:pt x="13132536" y="7994762"/>
                </a:lnTo>
                <a:lnTo>
                  <a:pt x="0" y="7994762"/>
                </a:lnTo>
                <a:lnTo>
                  <a:pt x="0" y="0"/>
                </a:lnTo>
                <a:close/>
              </a:path>
            </a:pathLst>
          </a:custGeom>
          <a:blipFill>
            <a:blip r:embed="rId2"/>
            <a:stretch>
              <a:fillRect l="0" t="0" r="0" b="0"/>
            </a:stretch>
          </a:blipFill>
        </p:spPr>
      </p:sp>
      <p:sp>
        <p:nvSpPr>
          <p:cNvPr name="TextBox 6" id="6"/>
          <p:cNvSpPr txBox="true"/>
          <p:nvPr/>
        </p:nvSpPr>
        <p:spPr>
          <a:xfrm rot="0">
            <a:off x="1053102" y="808421"/>
            <a:ext cx="16505087" cy="612008"/>
          </a:xfrm>
          <a:prstGeom prst="rect">
            <a:avLst/>
          </a:prstGeom>
        </p:spPr>
        <p:txBody>
          <a:bodyPr anchor="t" rtlCol="false" tIns="0" lIns="0" bIns="0" rIns="0">
            <a:spAutoFit/>
          </a:bodyPr>
          <a:lstStyle/>
          <a:p>
            <a:pPr>
              <a:lnSpc>
                <a:spcPts val="4419"/>
              </a:lnSpc>
            </a:pPr>
            <a:r>
              <a:rPr lang="en-US" sz="5199">
                <a:solidFill>
                  <a:srgbClr val="FFF5D6"/>
                </a:solidFill>
                <a:latin typeface="TT Phobos Inline"/>
              </a:rPr>
              <a:t>DIAGRAMA DA INSTITUÇÃO ABC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grpSp>
        <p:nvGrpSpPr>
          <p:cNvPr name="Group 2" id="2"/>
          <p:cNvGrpSpPr/>
          <p:nvPr/>
        </p:nvGrpSpPr>
        <p:grpSpPr>
          <a:xfrm rot="0">
            <a:off x="1202655" y="2245002"/>
            <a:ext cx="7527802" cy="5796996"/>
            <a:chOff x="0" y="0"/>
            <a:chExt cx="1982631" cy="1526781"/>
          </a:xfrm>
        </p:grpSpPr>
        <p:sp>
          <p:nvSpPr>
            <p:cNvPr name="Freeform 3" id="3"/>
            <p:cNvSpPr/>
            <p:nvPr/>
          </p:nvSpPr>
          <p:spPr>
            <a:xfrm flipH="false" flipV="false" rot="0">
              <a:off x="0" y="0"/>
              <a:ext cx="1982631" cy="1526781"/>
            </a:xfrm>
            <a:custGeom>
              <a:avLst/>
              <a:gdLst/>
              <a:ahLst/>
              <a:cxnLst/>
              <a:rect r="r" b="b" t="t" l="l"/>
              <a:pathLst>
                <a:path h="1526781" w="1982631">
                  <a:moveTo>
                    <a:pt x="0" y="0"/>
                  </a:moveTo>
                  <a:lnTo>
                    <a:pt x="1982631" y="0"/>
                  </a:lnTo>
                  <a:lnTo>
                    <a:pt x="1982631" y="1526781"/>
                  </a:lnTo>
                  <a:lnTo>
                    <a:pt x="0" y="1526781"/>
                  </a:lnTo>
                  <a:close/>
                </a:path>
              </a:pathLst>
            </a:custGeom>
            <a:solidFill>
              <a:srgbClr val="96B7B5"/>
            </a:solidFill>
          </p:spPr>
        </p:sp>
        <p:sp>
          <p:nvSpPr>
            <p:cNvPr name="TextBox 4" id="4"/>
            <p:cNvSpPr txBox="true"/>
            <p:nvPr/>
          </p:nvSpPr>
          <p:spPr>
            <a:xfrm>
              <a:off x="0" y="-38100"/>
              <a:ext cx="1982631" cy="1564881"/>
            </a:xfrm>
            <a:prstGeom prst="rect">
              <a:avLst/>
            </a:prstGeom>
          </p:spPr>
          <p:txBody>
            <a:bodyPr anchor="ctr" rtlCol="false" tIns="50800" lIns="50800" bIns="50800" rIns="50800"/>
            <a:lstStyle/>
            <a:p>
              <a:pPr algn="ctr">
                <a:lnSpc>
                  <a:spcPts val="2679"/>
                </a:lnSpc>
              </a:pPr>
            </a:p>
          </p:txBody>
        </p:sp>
      </p:grpSp>
      <p:sp>
        <p:nvSpPr>
          <p:cNvPr name="Freeform 5" id="5"/>
          <p:cNvSpPr/>
          <p:nvPr/>
        </p:nvSpPr>
        <p:spPr>
          <a:xfrm flipH="false" flipV="false" rot="0">
            <a:off x="2070911" y="2647541"/>
            <a:ext cx="13319094" cy="6610759"/>
          </a:xfrm>
          <a:custGeom>
            <a:avLst/>
            <a:gdLst/>
            <a:ahLst/>
            <a:cxnLst/>
            <a:rect r="r" b="b" t="t" l="l"/>
            <a:pathLst>
              <a:path h="6610759" w="13319094">
                <a:moveTo>
                  <a:pt x="0" y="0"/>
                </a:moveTo>
                <a:lnTo>
                  <a:pt x="13319093" y="0"/>
                </a:lnTo>
                <a:lnTo>
                  <a:pt x="13319093" y="6610759"/>
                </a:lnTo>
                <a:lnTo>
                  <a:pt x="0" y="6610759"/>
                </a:lnTo>
                <a:lnTo>
                  <a:pt x="0" y="0"/>
                </a:lnTo>
                <a:close/>
              </a:path>
            </a:pathLst>
          </a:custGeom>
          <a:blipFill>
            <a:blip r:embed="rId2"/>
            <a:stretch>
              <a:fillRect l="0" t="0" r="0" b="0"/>
            </a:stretch>
          </a:blipFill>
        </p:spPr>
      </p:sp>
      <p:sp>
        <p:nvSpPr>
          <p:cNvPr name="TextBox 6" id="6"/>
          <p:cNvSpPr txBox="true"/>
          <p:nvPr/>
        </p:nvSpPr>
        <p:spPr>
          <a:xfrm rot="0">
            <a:off x="754213" y="1200150"/>
            <a:ext cx="16505087" cy="612008"/>
          </a:xfrm>
          <a:prstGeom prst="rect">
            <a:avLst/>
          </a:prstGeom>
        </p:spPr>
        <p:txBody>
          <a:bodyPr anchor="t" rtlCol="false" tIns="0" lIns="0" bIns="0" rIns="0">
            <a:spAutoFit/>
          </a:bodyPr>
          <a:lstStyle/>
          <a:p>
            <a:pPr>
              <a:lnSpc>
                <a:spcPts val="4419"/>
              </a:lnSpc>
            </a:pPr>
            <a:r>
              <a:rPr lang="en-US" sz="5199">
                <a:solidFill>
                  <a:srgbClr val="FFF5D6"/>
                </a:solidFill>
                <a:latin typeface="TT Phobos Inline"/>
              </a:rPr>
              <a:t>DIAGRAMA DA INSTITUÇÃO ABC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grpSp>
        <p:nvGrpSpPr>
          <p:cNvPr name="Group 2" id="2"/>
          <p:cNvGrpSpPr/>
          <p:nvPr/>
        </p:nvGrpSpPr>
        <p:grpSpPr>
          <a:xfrm rot="0">
            <a:off x="2909484" y="2117213"/>
            <a:ext cx="7527802" cy="5796996"/>
            <a:chOff x="0" y="0"/>
            <a:chExt cx="1982631" cy="1526781"/>
          </a:xfrm>
        </p:grpSpPr>
        <p:sp>
          <p:nvSpPr>
            <p:cNvPr name="Freeform 3" id="3"/>
            <p:cNvSpPr/>
            <p:nvPr/>
          </p:nvSpPr>
          <p:spPr>
            <a:xfrm flipH="false" flipV="false" rot="0">
              <a:off x="0" y="0"/>
              <a:ext cx="1982631" cy="1526781"/>
            </a:xfrm>
            <a:custGeom>
              <a:avLst/>
              <a:gdLst/>
              <a:ahLst/>
              <a:cxnLst/>
              <a:rect r="r" b="b" t="t" l="l"/>
              <a:pathLst>
                <a:path h="1526781" w="1982631">
                  <a:moveTo>
                    <a:pt x="0" y="0"/>
                  </a:moveTo>
                  <a:lnTo>
                    <a:pt x="1982631" y="0"/>
                  </a:lnTo>
                  <a:lnTo>
                    <a:pt x="1982631" y="1526781"/>
                  </a:lnTo>
                  <a:lnTo>
                    <a:pt x="0" y="1526781"/>
                  </a:lnTo>
                  <a:close/>
                </a:path>
              </a:pathLst>
            </a:custGeom>
            <a:solidFill>
              <a:srgbClr val="96B7B5"/>
            </a:solidFill>
          </p:spPr>
        </p:sp>
        <p:sp>
          <p:nvSpPr>
            <p:cNvPr name="TextBox 4" id="4"/>
            <p:cNvSpPr txBox="true"/>
            <p:nvPr/>
          </p:nvSpPr>
          <p:spPr>
            <a:xfrm>
              <a:off x="0" y="-38100"/>
              <a:ext cx="1982631" cy="1564881"/>
            </a:xfrm>
            <a:prstGeom prst="rect">
              <a:avLst/>
            </a:prstGeom>
          </p:spPr>
          <p:txBody>
            <a:bodyPr anchor="ctr" rtlCol="false" tIns="50800" lIns="50800" bIns="50800" rIns="50800"/>
            <a:lstStyle/>
            <a:p>
              <a:pPr algn="ctr">
                <a:lnSpc>
                  <a:spcPts val="2679"/>
                </a:lnSpc>
              </a:pPr>
            </a:p>
          </p:txBody>
        </p:sp>
      </p:grpSp>
      <p:sp>
        <p:nvSpPr>
          <p:cNvPr name="Freeform 5" id="5"/>
          <p:cNvSpPr/>
          <p:nvPr/>
        </p:nvSpPr>
        <p:spPr>
          <a:xfrm flipH="false" flipV="false" rot="0">
            <a:off x="3415940" y="2439526"/>
            <a:ext cx="10363022" cy="7604314"/>
          </a:xfrm>
          <a:custGeom>
            <a:avLst/>
            <a:gdLst/>
            <a:ahLst/>
            <a:cxnLst/>
            <a:rect r="r" b="b" t="t" l="l"/>
            <a:pathLst>
              <a:path h="7604314" w="10363022">
                <a:moveTo>
                  <a:pt x="0" y="0"/>
                </a:moveTo>
                <a:lnTo>
                  <a:pt x="10363022" y="0"/>
                </a:lnTo>
                <a:lnTo>
                  <a:pt x="10363022" y="7604314"/>
                </a:lnTo>
                <a:lnTo>
                  <a:pt x="0" y="7604314"/>
                </a:lnTo>
                <a:lnTo>
                  <a:pt x="0" y="0"/>
                </a:lnTo>
                <a:close/>
              </a:path>
            </a:pathLst>
          </a:custGeom>
          <a:blipFill>
            <a:blip r:embed="rId2"/>
            <a:stretch>
              <a:fillRect l="0" t="0" r="0" b="0"/>
            </a:stretch>
          </a:blipFill>
        </p:spPr>
      </p:sp>
      <p:sp>
        <p:nvSpPr>
          <p:cNvPr name="TextBox 6" id="6"/>
          <p:cNvSpPr txBox="true"/>
          <p:nvPr/>
        </p:nvSpPr>
        <p:spPr>
          <a:xfrm rot="0">
            <a:off x="754213" y="1200150"/>
            <a:ext cx="16505087" cy="612008"/>
          </a:xfrm>
          <a:prstGeom prst="rect">
            <a:avLst/>
          </a:prstGeom>
        </p:spPr>
        <p:txBody>
          <a:bodyPr anchor="t" rtlCol="false" tIns="0" lIns="0" bIns="0" rIns="0">
            <a:spAutoFit/>
          </a:bodyPr>
          <a:lstStyle/>
          <a:p>
            <a:pPr>
              <a:lnSpc>
                <a:spcPts val="4419"/>
              </a:lnSpc>
            </a:pPr>
            <a:r>
              <a:rPr lang="en-US" sz="5199">
                <a:solidFill>
                  <a:srgbClr val="FFF5D6"/>
                </a:solidFill>
                <a:latin typeface="TT Phobos Inline"/>
              </a:rPr>
              <a:t>DIAGRAMA DA INSTITUÇÃO ABC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0205658" y="6166067"/>
            <a:ext cx="18968198" cy="8725371"/>
          </a:xfrm>
          <a:custGeom>
            <a:avLst/>
            <a:gdLst/>
            <a:ahLst/>
            <a:cxnLst/>
            <a:rect r="r" b="b" t="t" l="l"/>
            <a:pathLst>
              <a:path h="8725371" w="18968198">
                <a:moveTo>
                  <a:pt x="0" y="0"/>
                </a:moveTo>
                <a:lnTo>
                  <a:pt x="18968197" y="0"/>
                </a:lnTo>
                <a:lnTo>
                  <a:pt x="18968197" y="8725371"/>
                </a:lnTo>
                <a:lnTo>
                  <a:pt x="0" y="8725371"/>
                </a:lnTo>
                <a:lnTo>
                  <a:pt x="0" y="0"/>
                </a:lnTo>
                <a:close/>
              </a:path>
            </a:pathLst>
          </a:custGeom>
          <a:blipFill>
            <a:blip r:embed="rId2"/>
            <a:stretch>
              <a:fillRect l="0" t="0" r="0" b="0"/>
            </a:stretch>
          </a:blipFill>
        </p:spPr>
      </p:sp>
      <p:sp>
        <p:nvSpPr>
          <p:cNvPr name="Freeform 3" id="3"/>
          <p:cNvSpPr/>
          <p:nvPr/>
        </p:nvSpPr>
        <p:spPr>
          <a:xfrm flipH="false" flipV="false" rot="0">
            <a:off x="635202" y="1529290"/>
            <a:ext cx="3291882" cy="6375123"/>
          </a:xfrm>
          <a:custGeom>
            <a:avLst/>
            <a:gdLst/>
            <a:ahLst/>
            <a:cxnLst/>
            <a:rect r="r" b="b" t="t" l="l"/>
            <a:pathLst>
              <a:path h="6375123" w="3291882">
                <a:moveTo>
                  <a:pt x="0" y="0"/>
                </a:moveTo>
                <a:lnTo>
                  <a:pt x="3291882" y="0"/>
                </a:lnTo>
                <a:lnTo>
                  <a:pt x="3291882" y="6375123"/>
                </a:lnTo>
                <a:lnTo>
                  <a:pt x="0" y="6375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74511" y="4800945"/>
            <a:ext cx="2322927" cy="3123741"/>
          </a:xfrm>
          <a:custGeom>
            <a:avLst/>
            <a:gdLst/>
            <a:ahLst/>
            <a:cxnLst/>
            <a:rect r="r" b="b" t="t" l="l"/>
            <a:pathLst>
              <a:path h="3123741" w="2322927">
                <a:moveTo>
                  <a:pt x="0" y="0"/>
                </a:moveTo>
                <a:lnTo>
                  <a:pt x="2322927" y="0"/>
                </a:lnTo>
                <a:lnTo>
                  <a:pt x="2322927" y="3123741"/>
                </a:lnTo>
                <a:lnTo>
                  <a:pt x="0" y="31237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4800945"/>
            <a:ext cx="8762237" cy="8998446"/>
          </a:xfrm>
          <a:custGeom>
            <a:avLst/>
            <a:gdLst/>
            <a:ahLst/>
            <a:cxnLst/>
            <a:rect r="r" b="b" t="t" l="l"/>
            <a:pathLst>
              <a:path h="8998446" w="8762237">
                <a:moveTo>
                  <a:pt x="0" y="0"/>
                </a:moveTo>
                <a:lnTo>
                  <a:pt x="8762237" y="0"/>
                </a:lnTo>
                <a:lnTo>
                  <a:pt x="8762237" y="8998446"/>
                </a:lnTo>
                <a:lnTo>
                  <a:pt x="0" y="8998446"/>
                </a:lnTo>
                <a:lnTo>
                  <a:pt x="0" y="0"/>
                </a:lnTo>
                <a:close/>
              </a:path>
            </a:pathLst>
          </a:custGeom>
          <a:blipFill>
            <a:blip r:embed="rId7"/>
            <a:stretch>
              <a:fillRect l="0" t="0" r="0" b="0"/>
            </a:stretch>
          </a:blipFill>
        </p:spPr>
      </p:sp>
      <p:sp>
        <p:nvSpPr>
          <p:cNvPr name="TextBox 6" id="6"/>
          <p:cNvSpPr txBox="true"/>
          <p:nvPr/>
        </p:nvSpPr>
        <p:spPr>
          <a:xfrm rot="0">
            <a:off x="4157067" y="2326770"/>
            <a:ext cx="13749170" cy="2098808"/>
          </a:xfrm>
          <a:prstGeom prst="rect">
            <a:avLst/>
          </a:prstGeom>
        </p:spPr>
        <p:txBody>
          <a:bodyPr anchor="t" rtlCol="false" tIns="0" lIns="0" bIns="0" rIns="0">
            <a:spAutoFit/>
          </a:bodyPr>
          <a:lstStyle/>
          <a:p>
            <a:pPr algn="ctr">
              <a:lnSpc>
                <a:spcPts val="7897"/>
              </a:lnSpc>
            </a:pPr>
            <a:r>
              <a:rPr lang="en-US" sz="9291">
                <a:solidFill>
                  <a:srgbClr val="FFF5D6"/>
                </a:solidFill>
                <a:latin typeface="TT Phobos Inline"/>
              </a:rPr>
              <a:t>DIAGRAMA DE CLASSES</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F232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453599" y="2828724"/>
          <a:ext cx="2773122" cy="2314575"/>
        </p:xfrm>
        <a:graphic>
          <a:graphicData uri="http://schemas.openxmlformats.org/drawingml/2006/table">
            <a:tbl>
              <a:tblPr/>
              <a:tblGrid>
                <a:gridCol w="1097573"/>
              </a:tblGrid>
              <a:tr h="765069">
                <a:tc>
                  <a:txBody>
                    <a:bodyPr anchor="t" rtlCol="false"/>
                    <a:lstStyle/>
                    <a:p>
                      <a:pPr algn="ctr">
                        <a:lnSpc>
                          <a:spcPts val="2520"/>
                        </a:lnSpc>
                        <a:defRPr/>
                      </a:pPr>
                      <a:r>
                        <a:rPr lang="en-US" sz="1800">
                          <a:solidFill>
                            <a:srgbClr val="FCFDFF"/>
                          </a:solidFill>
                          <a:latin typeface="Arial Bold"/>
                        </a:rPr>
                        <a:t>ClasseA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74753">
                <a:tc>
                  <a:txBody>
                    <a:bodyPr anchor="t" rtlCol="false"/>
                    <a:lstStyle/>
                    <a:p>
                      <a:pPr algn="ctr">
                        <a:lnSpc>
                          <a:spcPts val="252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74753">
                <a:tc>
                  <a:txBody>
                    <a:bodyPr anchor="t" rtlCol="false"/>
                    <a:lstStyle/>
                    <a:p>
                      <a:pPr algn="ctr">
                        <a:lnSpc>
                          <a:spcPts val="252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1028700" y="6943725"/>
          <a:ext cx="2773122" cy="2314575"/>
        </p:xfrm>
        <a:graphic>
          <a:graphicData uri="http://schemas.openxmlformats.org/drawingml/2006/table">
            <a:tbl>
              <a:tblPr/>
              <a:tblGrid>
                <a:gridCol w="1097573"/>
              </a:tblGrid>
              <a:tr h="765069">
                <a:tc>
                  <a:txBody>
                    <a:bodyPr anchor="t" rtlCol="false"/>
                    <a:lstStyle/>
                    <a:p>
                      <a:pPr algn="ctr">
                        <a:lnSpc>
                          <a:spcPts val="2520"/>
                        </a:lnSpc>
                        <a:defRPr/>
                      </a:pPr>
                      <a:r>
                        <a:rPr lang="en-US" sz="1800">
                          <a:solidFill>
                            <a:srgbClr val="FCFDFF"/>
                          </a:solidFill>
                          <a:latin typeface="Arial Bold"/>
                        </a:rPr>
                        <a:t>ClasseB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74753">
                <a:tc>
                  <a:txBody>
                    <a:bodyPr anchor="t" rtlCol="false"/>
                    <a:lstStyle/>
                    <a:p>
                      <a:pPr algn="ctr">
                        <a:lnSpc>
                          <a:spcPts val="252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74753">
                <a:tc>
                  <a:txBody>
                    <a:bodyPr anchor="t" rtlCol="false"/>
                    <a:lstStyle/>
                    <a:p>
                      <a:pPr algn="ctr">
                        <a:lnSpc>
                          <a:spcPts val="252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4" id="4"/>
          <p:cNvSpPr/>
          <p:nvPr/>
        </p:nvSpPr>
        <p:spPr>
          <a:xfrm>
            <a:off x="2294973" y="6004213"/>
            <a:ext cx="4632727" cy="0"/>
          </a:xfrm>
          <a:prstGeom prst="line">
            <a:avLst/>
          </a:prstGeom>
          <a:ln cap="flat" w="38100">
            <a:solidFill>
              <a:srgbClr val="FFFFFF"/>
            </a:solidFill>
            <a:prstDash val="solid"/>
            <a:headEnd type="none" len="sm" w="sm"/>
            <a:tailEnd type="none" len="sm" w="sm"/>
          </a:ln>
        </p:spPr>
      </p:sp>
      <p:sp>
        <p:nvSpPr>
          <p:cNvPr name="AutoShape 5" id="5"/>
          <p:cNvSpPr/>
          <p:nvPr/>
        </p:nvSpPr>
        <p:spPr>
          <a:xfrm>
            <a:off x="6927701" y="6023263"/>
            <a:ext cx="62" cy="920166"/>
          </a:xfrm>
          <a:prstGeom prst="line">
            <a:avLst/>
          </a:prstGeom>
          <a:ln cap="flat" w="38100">
            <a:solidFill>
              <a:srgbClr val="FFFFFF"/>
            </a:solidFill>
            <a:prstDash val="solid"/>
            <a:headEnd type="none" len="sm" w="sm"/>
            <a:tailEnd type="none" len="sm" w="sm"/>
          </a:ln>
        </p:spPr>
      </p:sp>
      <p:sp>
        <p:nvSpPr>
          <p:cNvPr name="AutoShape 6" id="6"/>
          <p:cNvSpPr/>
          <p:nvPr/>
        </p:nvSpPr>
        <p:spPr>
          <a:xfrm>
            <a:off x="2314023" y="6023558"/>
            <a:ext cx="62" cy="920166"/>
          </a:xfrm>
          <a:prstGeom prst="line">
            <a:avLst/>
          </a:prstGeom>
          <a:ln cap="flat" w="38100">
            <a:solidFill>
              <a:srgbClr val="FFFFFF"/>
            </a:solidFill>
            <a:prstDash val="solid"/>
            <a:headEnd type="none" len="sm" w="sm"/>
            <a:tailEnd type="none" len="sm" w="sm"/>
          </a:ln>
        </p:spPr>
      </p:sp>
      <p:sp>
        <p:nvSpPr>
          <p:cNvPr name="AutoShape 7" id="7"/>
          <p:cNvSpPr/>
          <p:nvPr/>
        </p:nvSpPr>
        <p:spPr>
          <a:xfrm flipH="true">
            <a:off x="4840159" y="5143299"/>
            <a:ext cx="0" cy="860915"/>
          </a:xfrm>
          <a:prstGeom prst="line">
            <a:avLst/>
          </a:prstGeom>
          <a:ln cap="flat" w="38100">
            <a:solidFill>
              <a:srgbClr val="FFFFFF"/>
            </a:solidFill>
            <a:prstDash val="solid"/>
            <a:headEnd type="none" len="sm" w="sm"/>
            <a:tailEnd type="none" len="sm" w="sm"/>
          </a:ln>
        </p:spPr>
      </p:sp>
      <p:graphicFrame>
        <p:nvGraphicFramePr>
          <p:cNvPr name="Table 8" id="8"/>
          <p:cNvGraphicFramePr>
            <a:graphicFrameLocks noGrp="true"/>
          </p:cNvGraphicFramePr>
          <p:nvPr/>
        </p:nvGraphicFramePr>
        <p:xfrm>
          <a:off x="5522090" y="6943430"/>
          <a:ext cx="2773122" cy="2314575"/>
        </p:xfrm>
        <a:graphic>
          <a:graphicData uri="http://schemas.openxmlformats.org/drawingml/2006/table">
            <a:tbl>
              <a:tblPr/>
              <a:tblGrid>
                <a:gridCol w="1097573"/>
              </a:tblGrid>
              <a:tr h="765069">
                <a:tc>
                  <a:txBody>
                    <a:bodyPr anchor="t" rtlCol="false"/>
                    <a:lstStyle/>
                    <a:p>
                      <a:pPr algn="ctr">
                        <a:lnSpc>
                          <a:spcPts val="2520"/>
                        </a:lnSpc>
                        <a:defRPr/>
                      </a:pPr>
                      <a:r>
                        <a:rPr lang="en-US" sz="1800">
                          <a:solidFill>
                            <a:srgbClr val="FCFDFF"/>
                          </a:solidFill>
                          <a:latin typeface="Arial Bold"/>
                        </a:rPr>
                        <a:t>ClasseC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74753">
                <a:tc>
                  <a:txBody>
                    <a:bodyPr anchor="t" rtlCol="false"/>
                    <a:lstStyle/>
                    <a:p>
                      <a:pPr algn="ctr">
                        <a:lnSpc>
                          <a:spcPts val="252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74753">
                <a:tc>
                  <a:txBody>
                    <a:bodyPr anchor="t" rtlCol="false"/>
                    <a:lstStyle/>
                    <a:p>
                      <a:pPr algn="ctr">
                        <a:lnSpc>
                          <a:spcPts val="252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9" id="9"/>
          <p:cNvSpPr txBox="true"/>
          <p:nvPr/>
        </p:nvSpPr>
        <p:spPr>
          <a:xfrm rot="0">
            <a:off x="1028700" y="1366071"/>
            <a:ext cx="16516547" cy="612135"/>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O QUE É UM DIAGRAMA DE CLASSES?</a:t>
            </a:r>
          </a:p>
        </p:txBody>
      </p:sp>
      <p:sp>
        <p:nvSpPr>
          <p:cNvPr name="TextBox 10" id="10"/>
          <p:cNvSpPr txBox="true"/>
          <p:nvPr/>
        </p:nvSpPr>
        <p:spPr>
          <a:xfrm rot="0">
            <a:off x="9419162" y="3363464"/>
            <a:ext cx="8115300" cy="5024166"/>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FFF5D6"/>
                </a:solidFill>
                <a:latin typeface="Arial"/>
              </a:rPr>
              <a:t>Um mapa visual que representa as classes em um programa.</a:t>
            </a:r>
          </a:p>
          <a:p>
            <a:pPr marL="755651" indent="-377825" lvl="1">
              <a:lnSpc>
                <a:spcPts val="4900"/>
              </a:lnSpc>
              <a:buFont typeface="Arial"/>
              <a:buChar char="•"/>
            </a:pPr>
            <a:r>
              <a:rPr lang="en-US" sz="3500">
                <a:solidFill>
                  <a:srgbClr val="FFF5D6"/>
                </a:solidFill>
                <a:latin typeface="Arial"/>
              </a:rPr>
              <a:t>Mostra como as classes se relacionam, suas características e ações.</a:t>
            </a:r>
          </a:p>
          <a:p>
            <a:pPr marL="755651" indent="-377825" lvl="1">
              <a:lnSpc>
                <a:spcPts val="4900"/>
              </a:lnSpc>
              <a:buFont typeface="Arial"/>
              <a:buChar char="•"/>
            </a:pPr>
            <a:r>
              <a:rPr lang="en-US" sz="3500">
                <a:solidFill>
                  <a:srgbClr val="FFF5D6"/>
                </a:solidFill>
                <a:latin typeface="Arial"/>
              </a:rPr>
              <a:t>Facilitar o entendimento da estrutura de um sistema.</a:t>
            </a:r>
          </a:p>
          <a:p>
            <a:pPr>
              <a:lnSpc>
                <a:spcPts val="5071"/>
              </a:lnSpc>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0F232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400570" y="2979629"/>
          <a:ext cx="4307888" cy="5895949"/>
        </p:xfrm>
        <a:graphic>
          <a:graphicData uri="http://schemas.openxmlformats.org/drawingml/2006/table">
            <a:tbl>
              <a:tblPr/>
              <a:tblGrid>
                <a:gridCol w="1393626"/>
              </a:tblGrid>
              <a:tr h="974081">
                <a:tc>
                  <a:txBody>
                    <a:bodyPr anchor="t" rtlCol="false"/>
                    <a:lstStyle/>
                    <a:p>
                      <a:pPr algn="ctr">
                        <a:lnSpc>
                          <a:spcPts val="3079"/>
                        </a:lnSpc>
                        <a:defRPr/>
                      </a:pPr>
                      <a:r>
                        <a:rPr lang="en-US" sz="2199">
                          <a:solidFill>
                            <a:srgbClr val="FFF5D6"/>
                          </a:solidFill>
                          <a:latin typeface="Arial Bold"/>
                        </a:rPr>
                        <a:t>Usuario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192455">
                <a:tc>
                  <a:txBody>
                    <a:bodyPr anchor="t" rtlCol="false"/>
                    <a:lstStyle/>
                    <a:p>
                      <a:pPr algn="l">
                        <a:lnSpc>
                          <a:spcPts val="3079"/>
                        </a:lnSpc>
                        <a:defRPr/>
                      </a:pPr>
                      <a:r>
                        <a:rPr lang="en-US" sz="2199">
                          <a:solidFill>
                            <a:srgbClr val="FFF5D6"/>
                          </a:solidFill>
                          <a:latin typeface="Arial"/>
                        </a:rPr>
                        <a:t>  - nome: String</a:t>
                      </a:r>
                      <a:endParaRPr lang="en-US" sz="1100"/>
                    </a:p>
                    <a:p>
                      <a:pPr>
                        <a:lnSpc>
                          <a:spcPts val="3079"/>
                        </a:lnSpc>
                      </a:pPr>
                      <a:r>
                        <a:rPr lang="en-US" sz="2199">
                          <a:solidFill>
                            <a:srgbClr val="FFF5D6"/>
                          </a:solidFill>
                          <a:latin typeface="Arial"/>
                        </a:rPr>
                        <a:t>  - nomeDeUsuario: String</a:t>
                      </a:r>
                    </a:p>
                    <a:p>
                      <a:pPr>
                        <a:lnSpc>
                          <a:spcPts val="3079"/>
                        </a:lnSpc>
                      </a:pPr>
                      <a:r>
                        <a:rPr lang="en-US" sz="2199">
                          <a:solidFill>
                            <a:srgbClr val="FFF5D6"/>
                          </a:solidFill>
                          <a:latin typeface="Arial"/>
                        </a:rPr>
                        <a:t>  - senha: String</a:t>
                      </a:r>
                    </a:p>
                    <a:p>
                      <a:pPr>
                        <a:lnSpc>
                          <a:spcPts val="3079"/>
                        </a:lnSpc>
                      </a:pPr>
                      <a:r>
                        <a:rPr lang="en-US" sz="2199">
                          <a:solidFill>
                            <a:srgbClr val="FFF5D6"/>
                          </a:solidFill>
                          <a:latin typeface="Arial"/>
                        </a:rPr>
                        <a:t>  - email: String</a:t>
                      </a:r>
                    </a:p>
                    <a:p>
                      <a:pPr>
                        <a:lnSpc>
                          <a:spcPts val="3079"/>
                        </a:lnSpc>
                      </a:pPr>
                      <a:r>
                        <a:rPr lang="en-US" sz="2199">
                          <a:solidFill>
                            <a:srgbClr val="FFF5D6"/>
                          </a:solidFill>
                          <a:latin typeface="Arial"/>
                        </a:rPr>
                        <a:t>  - cpf: int</a:t>
                      </a:r>
                    </a:p>
                    <a:p>
                      <a:pPr>
                        <a:lnSpc>
                          <a:spcPts val="3079"/>
                        </a:lnSpc>
                      </a:pPr>
                      <a:r>
                        <a:rPr lang="en-US" sz="2199">
                          <a:solidFill>
                            <a:srgbClr val="FFF5D6"/>
                          </a:solidFill>
                          <a:latin typeface="Arial"/>
                        </a:rPr>
                        <a:t>  - telefone: int</a:t>
                      </a:r>
                    </a:p>
                    <a:p>
                      <a:pPr>
                        <a:lnSpc>
                          <a:spcPts val="3079"/>
                        </a:lnSpc>
                      </a:pPr>
                      <a:r>
                        <a:rPr lang="en-US" sz="2199">
                          <a:solidFill>
                            <a:srgbClr val="FFF5D6"/>
                          </a:solidFill>
                          <a:latin typeface="Arial"/>
                        </a:rPr>
                        <a:t>  - foto: Image</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729414">
                <a:tc>
                  <a:txBody>
                    <a:bodyPr anchor="t" rtlCol="false"/>
                    <a:lstStyle/>
                    <a:p>
                      <a:pPr algn="l">
                        <a:lnSpc>
                          <a:spcPts val="3079"/>
                        </a:lnSpc>
                        <a:defRPr/>
                      </a:pPr>
                      <a:r>
                        <a:rPr lang="en-US" sz="2199">
                          <a:solidFill>
                            <a:srgbClr val="FFF5D6"/>
                          </a:solidFill>
                          <a:latin typeface="Arial"/>
                        </a:rPr>
                        <a:t>  + consultarLivros()</a:t>
                      </a:r>
                      <a:endParaRPr lang="en-US" sz="1100"/>
                    </a:p>
                    <a:p>
                      <a:pPr>
                        <a:lnSpc>
                          <a:spcPts val="3079"/>
                        </a:lnSpc>
                      </a:pPr>
                      <a:r>
                        <a:rPr lang="en-US" sz="2199">
                          <a:solidFill>
                            <a:srgbClr val="FFF5D6"/>
                          </a:solidFill>
                          <a:latin typeface="Arial"/>
                        </a:rPr>
                        <a:t>  + editarPerfil()</a:t>
                      </a:r>
                    </a:p>
                    <a:p>
                      <a:pPr>
                        <a:lnSpc>
                          <a:spcPts val="3079"/>
                        </a:lnSpc>
                      </a:pPr>
                      <a:r>
                        <a:rPr lang="en-US" sz="2199">
                          <a:solidFill>
                            <a:srgbClr val="FFF5D6"/>
                          </a:solidFill>
                          <a:latin typeface="Arial"/>
                        </a:rPr>
                        <a:t>  + verifLogin()</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pSp>
        <p:nvGrpSpPr>
          <p:cNvPr name="Group 3" id="3"/>
          <p:cNvGrpSpPr/>
          <p:nvPr/>
        </p:nvGrpSpPr>
        <p:grpSpPr>
          <a:xfrm rot="0">
            <a:off x="11544768" y="2979629"/>
            <a:ext cx="2256497" cy="1198752"/>
            <a:chOff x="0" y="0"/>
            <a:chExt cx="594304" cy="315721"/>
          </a:xfrm>
        </p:grpSpPr>
        <p:sp>
          <p:nvSpPr>
            <p:cNvPr name="Freeform 4" id="4"/>
            <p:cNvSpPr/>
            <p:nvPr/>
          </p:nvSpPr>
          <p:spPr>
            <a:xfrm flipH="false" flipV="false" rot="0">
              <a:off x="0" y="0"/>
              <a:ext cx="594304" cy="315721"/>
            </a:xfrm>
            <a:custGeom>
              <a:avLst/>
              <a:gdLst/>
              <a:ahLst/>
              <a:cxnLst/>
              <a:rect r="r" b="b" t="t" l="l"/>
              <a:pathLst>
                <a:path h="315721" w="594304">
                  <a:moveTo>
                    <a:pt x="0" y="0"/>
                  </a:moveTo>
                  <a:lnTo>
                    <a:pt x="594304" y="0"/>
                  </a:lnTo>
                  <a:lnTo>
                    <a:pt x="594304" y="315721"/>
                  </a:lnTo>
                  <a:lnTo>
                    <a:pt x="0" y="315721"/>
                  </a:lnTo>
                  <a:close/>
                </a:path>
              </a:pathLst>
            </a:custGeom>
            <a:solidFill>
              <a:srgbClr val="FFF5D6"/>
            </a:solidFill>
          </p:spPr>
        </p:sp>
        <p:sp>
          <p:nvSpPr>
            <p:cNvPr name="TextBox 5" id="5"/>
            <p:cNvSpPr txBox="true"/>
            <p:nvPr/>
          </p:nvSpPr>
          <p:spPr>
            <a:xfrm>
              <a:off x="0" y="-47625"/>
              <a:ext cx="594304" cy="363346"/>
            </a:xfrm>
            <a:prstGeom prst="rect">
              <a:avLst/>
            </a:prstGeom>
          </p:spPr>
          <p:txBody>
            <a:bodyPr anchor="ctr" rtlCol="false" tIns="50800" lIns="50800" bIns="50800" rIns="50800"/>
            <a:lstStyle/>
            <a:p>
              <a:pPr algn="ctr">
                <a:lnSpc>
                  <a:spcPts val="3210"/>
                </a:lnSpc>
              </a:pPr>
            </a:p>
          </p:txBody>
        </p:sp>
      </p:grpSp>
      <p:sp>
        <p:nvSpPr>
          <p:cNvPr name="TextBox 6" id="6"/>
          <p:cNvSpPr txBox="true"/>
          <p:nvPr/>
        </p:nvSpPr>
        <p:spPr>
          <a:xfrm rot="0">
            <a:off x="1028700" y="1366071"/>
            <a:ext cx="16516547" cy="612135"/>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CLASSES, MÉTODOS E ATRIBUTOS</a:t>
            </a:r>
          </a:p>
        </p:txBody>
      </p:sp>
      <p:sp>
        <p:nvSpPr>
          <p:cNvPr name="TextBox 7" id="7"/>
          <p:cNvSpPr txBox="true"/>
          <p:nvPr/>
        </p:nvSpPr>
        <p:spPr>
          <a:xfrm rot="0">
            <a:off x="11749610" y="3060499"/>
            <a:ext cx="1846812" cy="1033587"/>
          </a:xfrm>
          <a:prstGeom prst="rect">
            <a:avLst/>
          </a:prstGeom>
        </p:spPr>
        <p:txBody>
          <a:bodyPr anchor="t" rtlCol="false" tIns="0" lIns="0" bIns="0" rIns="0">
            <a:spAutoFit/>
          </a:bodyPr>
          <a:lstStyle/>
          <a:p>
            <a:pPr algn="ctr">
              <a:lnSpc>
                <a:spcPts val="3919"/>
              </a:lnSpc>
            </a:pPr>
            <a:r>
              <a:rPr lang="en-US" sz="2799">
                <a:solidFill>
                  <a:srgbClr val="253943"/>
                </a:solidFill>
                <a:latin typeface="Arial"/>
              </a:rPr>
              <a:t>Nome da classe</a:t>
            </a:r>
          </a:p>
        </p:txBody>
      </p:sp>
      <p:grpSp>
        <p:nvGrpSpPr>
          <p:cNvPr name="Group 8" id="8"/>
          <p:cNvGrpSpPr/>
          <p:nvPr/>
        </p:nvGrpSpPr>
        <p:grpSpPr>
          <a:xfrm rot="0">
            <a:off x="11544768" y="5132965"/>
            <a:ext cx="2256497" cy="1198752"/>
            <a:chOff x="0" y="0"/>
            <a:chExt cx="594304" cy="315721"/>
          </a:xfrm>
        </p:grpSpPr>
        <p:sp>
          <p:nvSpPr>
            <p:cNvPr name="Freeform 9" id="9"/>
            <p:cNvSpPr/>
            <p:nvPr/>
          </p:nvSpPr>
          <p:spPr>
            <a:xfrm flipH="false" flipV="false" rot="0">
              <a:off x="0" y="0"/>
              <a:ext cx="594304" cy="315721"/>
            </a:xfrm>
            <a:custGeom>
              <a:avLst/>
              <a:gdLst/>
              <a:ahLst/>
              <a:cxnLst/>
              <a:rect r="r" b="b" t="t" l="l"/>
              <a:pathLst>
                <a:path h="315721" w="594304">
                  <a:moveTo>
                    <a:pt x="0" y="0"/>
                  </a:moveTo>
                  <a:lnTo>
                    <a:pt x="594304" y="0"/>
                  </a:lnTo>
                  <a:lnTo>
                    <a:pt x="594304" y="315721"/>
                  </a:lnTo>
                  <a:lnTo>
                    <a:pt x="0" y="315721"/>
                  </a:lnTo>
                  <a:close/>
                </a:path>
              </a:pathLst>
            </a:custGeom>
            <a:solidFill>
              <a:srgbClr val="FFF5D6"/>
            </a:solidFill>
          </p:spPr>
        </p:sp>
        <p:sp>
          <p:nvSpPr>
            <p:cNvPr name="TextBox 10" id="10"/>
            <p:cNvSpPr txBox="true"/>
            <p:nvPr/>
          </p:nvSpPr>
          <p:spPr>
            <a:xfrm>
              <a:off x="0" y="-47625"/>
              <a:ext cx="594304" cy="363346"/>
            </a:xfrm>
            <a:prstGeom prst="rect">
              <a:avLst/>
            </a:prstGeom>
          </p:spPr>
          <p:txBody>
            <a:bodyPr anchor="ctr" rtlCol="false" tIns="50800" lIns="50800" bIns="50800" rIns="50800"/>
            <a:lstStyle/>
            <a:p>
              <a:pPr algn="ctr">
                <a:lnSpc>
                  <a:spcPts val="3210"/>
                </a:lnSpc>
              </a:pPr>
            </a:p>
          </p:txBody>
        </p:sp>
      </p:grpSp>
      <p:sp>
        <p:nvSpPr>
          <p:cNvPr name="TextBox 11" id="11"/>
          <p:cNvSpPr txBox="true"/>
          <p:nvPr/>
        </p:nvSpPr>
        <p:spPr>
          <a:xfrm rot="0">
            <a:off x="11749610" y="5186646"/>
            <a:ext cx="1846812" cy="1033587"/>
          </a:xfrm>
          <a:prstGeom prst="rect">
            <a:avLst/>
          </a:prstGeom>
        </p:spPr>
        <p:txBody>
          <a:bodyPr anchor="t" rtlCol="false" tIns="0" lIns="0" bIns="0" rIns="0">
            <a:spAutoFit/>
          </a:bodyPr>
          <a:lstStyle/>
          <a:p>
            <a:pPr algn="ctr">
              <a:lnSpc>
                <a:spcPts val="3919"/>
              </a:lnSpc>
            </a:pPr>
            <a:r>
              <a:rPr lang="en-US" sz="2799">
                <a:solidFill>
                  <a:srgbClr val="253943"/>
                </a:solidFill>
                <a:latin typeface="Arial"/>
              </a:rPr>
              <a:t>Lista de atributos</a:t>
            </a:r>
          </a:p>
        </p:txBody>
      </p:sp>
      <p:grpSp>
        <p:nvGrpSpPr>
          <p:cNvPr name="Group 12" id="12"/>
          <p:cNvGrpSpPr/>
          <p:nvPr/>
        </p:nvGrpSpPr>
        <p:grpSpPr>
          <a:xfrm rot="0">
            <a:off x="11544768" y="7286301"/>
            <a:ext cx="2256497" cy="1198752"/>
            <a:chOff x="0" y="0"/>
            <a:chExt cx="594304" cy="315721"/>
          </a:xfrm>
        </p:grpSpPr>
        <p:sp>
          <p:nvSpPr>
            <p:cNvPr name="Freeform 13" id="13"/>
            <p:cNvSpPr/>
            <p:nvPr/>
          </p:nvSpPr>
          <p:spPr>
            <a:xfrm flipH="false" flipV="false" rot="0">
              <a:off x="0" y="0"/>
              <a:ext cx="594304" cy="315721"/>
            </a:xfrm>
            <a:custGeom>
              <a:avLst/>
              <a:gdLst/>
              <a:ahLst/>
              <a:cxnLst/>
              <a:rect r="r" b="b" t="t" l="l"/>
              <a:pathLst>
                <a:path h="315721" w="594304">
                  <a:moveTo>
                    <a:pt x="0" y="0"/>
                  </a:moveTo>
                  <a:lnTo>
                    <a:pt x="594304" y="0"/>
                  </a:lnTo>
                  <a:lnTo>
                    <a:pt x="594304" y="315721"/>
                  </a:lnTo>
                  <a:lnTo>
                    <a:pt x="0" y="315721"/>
                  </a:lnTo>
                  <a:close/>
                </a:path>
              </a:pathLst>
            </a:custGeom>
            <a:solidFill>
              <a:srgbClr val="FFF5D6"/>
            </a:solidFill>
          </p:spPr>
        </p:sp>
        <p:sp>
          <p:nvSpPr>
            <p:cNvPr name="TextBox 14" id="14"/>
            <p:cNvSpPr txBox="true"/>
            <p:nvPr/>
          </p:nvSpPr>
          <p:spPr>
            <a:xfrm>
              <a:off x="0" y="-47625"/>
              <a:ext cx="594304" cy="363346"/>
            </a:xfrm>
            <a:prstGeom prst="rect">
              <a:avLst/>
            </a:prstGeom>
          </p:spPr>
          <p:txBody>
            <a:bodyPr anchor="ctr" rtlCol="false" tIns="50800" lIns="50800" bIns="50800" rIns="50800"/>
            <a:lstStyle/>
            <a:p>
              <a:pPr algn="ctr">
                <a:lnSpc>
                  <a:spcPts val="3210"/>
                </a:lnSpc>
              </a:pPr>
            </a:p>
          </p:txBody>
        </p:sp>
      </p:grpSp>
      <p:sp>
        <p:nvSpPr>
          <p:cNvPr name="TextBox 15" id="15"/>
          <p:cNvSpPr txBox="true"/>
          <p:nvPr/>
        </p:nvSpPr>
        <p:spPr>
          <a:xfrm rot="0">
            <a:off x="11749610" y="7341368"/>
            <a:ext cx="1846812" cy="1033587"/>
          </a:xfrm>
          <a:prstGeom prst="rect">
            <a:avLst/>
          </a:prstGeom>
        </p:spPr>
        <p:txBody>
          <a:bodyPr anchor="t" rtlCol="false" tIns="0" lIns="0" bIns="0" rIns="0">
            <a:spAutoFit/>
          </a:bodyPr>
          <a:lstStyle/>
          <a:p>
            <a:pPr algn="ctr">
              <a:lnSpc>
                <a:spcPts val="3919"/>
              </a:lnSpc>
            </a:pPr>
            <a:r>
              <a:rPr lang="en-US" sz="2799">
                <a:solidFill>
                  <a:srgbClr val="253943"/>
                </a:solidFill>
                <a:latin typeface="Arial"/>
              </a:rPr>
              <a:t>Lista de Métodos</a:t>
            </a:r>
          </a:p>
        </p:txBody>
      </p:sp>
      <p:sp>
        <p:nvSpPr>
          <p:cNvPr name="AutoShape 16" id="16"/>
          <p:cNvSpPr/>
          <p:nvPr/>
        </p:nvSpPr>
        <p:spPr>
          <a:xfrm>
            <a:off x="8708458" y="3579005"/>
            <a:ext cx="2836310" cy="0"/>
          </a:xfrm>
          <a:prstGeom prst="line">
            <a:avLst/>
          </a:prstGeom>
          <a:ln cap="flat" w="38100">
            <a:solidFill>
              <a:srgbClr val="FFFFFF"/>
            </a:solidFill>
            <a:prstDash val="solid"/>
            <a:headEnd type="none" len="sm" w="sm"/>
            <a:tailEnd type="none" len="sm" w="sm"/>
          </a:ln>
        </p:spPr>
      </p:sp>
      <p:sp>
        <p:nvSpPr>
          <p:cNvPr name="AutoShape 17" id="17"/>
          <p:cNvSpPr/>
          <p:nvPr/>
        </p:nvSpPr>
        <p:spPr>
          <a:xfrm>
            <a:off x="8708458" y="5713291"/>
            <a:ext cx="2836310" cy="0"/>
          </a:xfrm>
          <a:prstGeom prst="line">
            <a:avLst/>
          </a:prstGeom>
          <a:ln cap="flat" w="38100">
            <a:solidFill>
              <a:srgbClr val="FFFFFF"/>
            </a:solidFill>
            <a:prstDash val="solid"/>
            <a:headEnd type="none" len="sm" w="sm"/>
            <a:tailEnd type="none" len="sm" w="sm"/>
          </a:ln>
        </p:spPr>
      </p:sp>
      <p:sp>
        <p:nvSpPr>
          <p:cNvPr name="AutoShape 18" id="18"/>
          <p:cNvSpPr/>
          <p:nvPr/>
        </p:nvSpPr>
        <p:spPr>
          <a:xfrm>
            <a:off x="8708458" y="7847577"/>
            <a:ext cx="283631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p:cSld>
    <p:bg>
      <p:bgPr>
        <a:solidFill>
          <a:srgbClr val="0F232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151689" y="2994644"/>
          <a:ext cx="4390848" cy="5895949"/>
        </p:xfrm>
        <a:graphic>
          <a:graphicData uri="http://schemas.openxmlformats.org/drawingml/2006/table">
            <a:tbl>
              <a:tblPr/>
              <a:tblGrid>
                <a:gridCol w="1448063"/>
              </a:tblGrid>
              <a:tr h="974081">
                <a:tc>
                  <a:txBody>
                    <a:bodyPr anchor="t" rtlCol="false"/>
                    <a:lstStyle/>
                    <a:p>
                      <a:pPr algn="ctr">
                        <a:lnSpc>
                          <a:spcPts val="3079"/>
                        </a:lnSpc>
                        <a:defRPr/>
                      </a:pPr>
                      <a:r>
                        <a:rPr lang="en-US" sz="2199">
                          <a:solidFill>
                            <a:srgbClr val="FFF5D6"/>
                          </a:solidFill>
                          <a:latin typeface="Arial Bold"/>
                        </a:rPr>
                        <a:t>Usuario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192455">
                <a:tc>
                  <a:txBody>
                    <a:bodyPr anchor="t" rtlCol="false"/>
                    <a:lstStyle/>
                    <a:p>
                      <a:pPr algn="l">
                        <a:lnSpc>
                          <a:spcPts val="3079"/>
                        </a:lnSpc>
                        <a:defRPr/>
                      </a:pPr>
                      <a:r>
                        <a:rPr lang="en-US" sz="2199">
                          <a:solidFill>
                            <a:srgbClr val="FFF5D6"/>
                          </a:solidFill>
                          <a:latin typeface="Arial"/>
                        </a:rPr>
                        <a:t>  - nome: String</a:t>
                      </a:r>
                      <a:endParaRPr lang="en-US" sz="1100"/>
                    </a:p>
                    <a:p>
                      <a:pPr>
                        <a:lnSpc>
                          <a:spcPts val="3079"/>
                        </a:lnSpc>
                      </a:pPr>
                      <a:r>
                        <a:rPr lang="en-US" sz="2199">
                          <a:solidFill>
                            <a:srgbClr val="FFF5D6"/>
                          </a:solidFill>
                          <a:latin typeface="Arial"/>
                        </a:rPr>
                        <a:t>  - nomeDeUsuario: String</a:t>
                      </a:r>
                    </a:p>
                    <a:p>
                      <a:pPr>
                        <a:lnSpc>
                          <a:spcPts val="3079"/>
                        </a:lnSpc>
                      </a:pPr>
                      <a:r>
                        <a:rPr lang="en-US" sz="2199">
                          <a:solidFill>
                            <a:srgbClr val="FFF5D6"/>
                          </a:solidFill>
                          <a:latin typeface="Arial"/>
                        </a:rPr>
                        <a:t>  - senha: String</a:t>
                      </a:r>
                    </a:p>
                    <a:p>
                      <a:pPr>
                        <a:lnSpc>
                          <a:spcPts val="3079"/>
                        </a:lnSpc>
                      </a:pPr>
                      <a:r>
                        <a:rPr lang="en-US" sz="2199">
                          <a:solidFill>
                            <a:srgbClr val="FFF5D6"/>
                          </a:solidFill>
                          <a:latin typeface="Arial"/>
                        </a:rPr>
                        <a:t>  - email: String</a:t>
                      </a:r>
                    </a:p>
                    <a:p>
                      <a:pPr>
                        <a:lnSpc>
                          <a:spcPts val="3079"/>
                        </a:lnSpc>
                      </a:pPr>
                      <a:r>
                        <a:rPr lang="en-US" sz="2199">
                          <a:solidFill>
                            <a:srgbClr val="FFF5D6"/>
                          </a:solidFill>
                          <a:latin typeface="Arial"/>
                        </a:rPr>
                        <a:t>  - cpf: String</a:t>
                      </a:r>
                    </a:p>
                    <a:p>
                      <a:pPr>
                        <a:lnSpc>
                          <a:spcPts val="3079"/>
                        </a:lnSpc>
                      </a:pPr>
                      <a:r>
                        <a:rPr lang="en-US" sz="2199">
                          <a:solidFill>
                            <a:srgbClr val="FFF5D6"/>
                          </a:solidFill>
                          <a:latin typeface="Arial"/>
                        </a:rPr>
                        <a:t>  - telefone: String</a:t>
                      </a:r>
                    </a:p>
                    <a:p>
                      <a:pPr>
                        <a:lnSpc>
                          <a:spcPts val="3079"/>
                        </a:lnSpc>
                      </a:pPr>
                      <a:r>
                        <a:rPr lang="en-US" sz="2199">
                          <a:solidFill>
                            <a:srgbClr val="FFF5D6"/>
                          </a:solidFill>
                          <a:latin typeface="Arial"/>
                        </a:rPr>
                        <a:t>  - foto: Image</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729414">
                <a:tc>
                  <a:txBody>
                    <a:bodyPr anchor="t" rtlCol="false"/>
                    <a:lstStyle/>
                    <a:p>
                      <a:pPr algn="l">
                        <a:lnSpc>
                          <a:spcPts val="3079"/>
                        </a:lnSpc>
                        <a:defRPr/>
                      </a:pPr>
                      <a:r>
                        <a:rPr lang="en-US" sz="2199">
                          <a:solidFill>
                            <a:srgbClr val="FFF5D6"/>
                          </a:solidFill>
                          <a:latin typeface="Arial"/>
                        </a:rPr>
                        <a:t>  + consultarLivros(): list&lt;Livro&gt;</a:t>
                      </a:r>
                      <a:endParaRPr lang="en-US" sz="1100"/>
                    </a:p>
                    <a:p>
                      <a:pPr>
                        <a:lnSpc>
                          <a:spcPts val="3079"/>
                        </a:lnSpc>
                      </a:pPr>
                      <a:r>
                        <a:rPr lang="en-US" sz="2199">
                          <a:solidFill>
                            <a:srgbClr val="FFF5D6"/>
                          </a:solidFill>
                          <a:latin typeface="Arial"/>
                        </a:rPr>
                        <a:t>  + editarPerfil(): boolean</a:t>
                      </a:r>
                    </a:p>
                    <a:p>
                      <a:pPr>
                        <a:lnSpc>
                          <a:spcPts val="3079"/>
                        </a:lnSpc>
                      </a:pPr>
                      <a:r>
                        <a:rPr lang="en-US" sz="2199">
                          <a:solidFill>
                            <a:srgbClr val="FFF5D6"/>
                          </a:solidFill>
                          <a:latin typeface="Arial"/>
                        </a:rPr>
                        <a:t>  + verifLogin(): boolean</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1153140" y="1324590"/>
            <a:ext cx="16516547" cy="612135"/>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VISIBILIDADE</a:t>
            </a:r>
          </a:p>
        </p:txBody>
      </p:sp>
      <p:grpSp>
        <p:nvGrpSpPr>
          <p:cNvPr name="Group 4" id="4"/>
          <p:cNvGrpSpPr/>
          <p:nvPr/>
        </p:nvGrpSpPr>
        <p:grpSpPr>
          <a:xfrm rot="0">
            <a:off x="9900385" y="3985527"/>
            <a:ext cx="5189930" cy="3530701"/>
            <a:chOff x="0" y="0"/>
            <a:chExt cx="2515797" cy="1711493"/>
          </a:xfrm>
        </p:grpSpPr>
        <p:sp>
          <p:nvSpPr>
            <p:cNvPr name="Freeform 5" id="5"/>
            <p:cNvSpPr/>
            <p:nvPr/>
          </p:nvSpPr>
          <p:spPr>
            <a:xfrm flipH="false" flipV="false" rot="0">
              <a:off x="0" y="0"/>
              <a:ext cx="2515797" cy="1711493"/>
            </a:xfrm>
            <a:custGeom>
              <a:avLst/>
              <a:gdLst/>
              <a:ahLst/>
              <a:cxnLst/>
              <a:rect r="r" b="b" t="t" l="l"/>
              <a:pathLst>
                <a:path h="1711493" w="2515797">
                  <a:moveTo>
                    <a:pt x="0" y="0"/>
                  </a:moveTo>
                  <a:lnTo>
                    <a:pt x="2515797" y="0"/>
                  </a:lnTo>
                  <a:lnTo>
                    <a:pt x="2515797" y="1711493"/>
                  </a:lnTo>
                  <a:lnTo>
                    <a:pt x="0" y="1711493"/>
                  </a:lnTo>
                  <a:close/>
                </a:path>
              </a:pathLst>
            </a:custGeom>
            <a:solidFill>
              <a:srgbClr val="FFF5D6"/>
            </a:solidFill>
          </p:spPr>
        </p:sp>
      </p:grpSp>
      <p:sp>
        <p:nvSpPr>
          <p:cNvPr name="TextBox 6" id="6"/>
          <p:cNvSpPr txBox="true"/>
          <p:nvPr/>
        </p:nvSpPr>
        <p:spPr>
          <a:xfrm rot="0">
            <a:off x="10377130" y="4355602"/>
            <a:ext cx="4236439" cy="3149473"/>
          </a:xfrm>
          <a:prstGeom prst="rect">
            <a:avLst/>
          </a:prstGeom>
        </p:spPr>
        <p:txBody>
          <a:bodyPr anchor="t" rtlCol="false" tIns="0" lIns="0" bIns="0" rIns="0">
            <a:spAutoFit/>
          </a:bodyPr>
          <a:lstStyle/>
          <a:p>
            <a:pPr>
              <a:lnSpc>
                <a:spcPts val="4900"/>
              </a:lnSpc>
            </a:pPr>
            <a:r>
              <a:rPr lang="en-US" sz="3500">
                <a:solidFill>
                  <a:srgbClr val="253943"/>
                </a:solidFill>
                <a:latin typeface="Arial"/>
              </a:rPr>
              <a:t>  </a:t>
            </a:r>
            <a:r>
              <a:rPr lang="en-US" sz="3500">
                <a:solidFill>
                  <a:srgbClr val="253943"/>
                </a:solidFill>
                <a:latin typeface="Arial Bold"/>
              </a:rPr>
              <a:t>-</a:t>
            </a:r>
            <a:r>
              <a:rPr lang="en-US" sz="3500">
                <a:solidFill>
                  <a:srgbClr val="253943"/>
                </a:solidFill>
                <a:latin typeface="Arial"/>
              </a:rPr>
              <a:t> privado</a:t>
            </a:r>
          </a:p>
          <a:p>
            <a:pPr>
              <a:lnSpc>
                <a:spcPts val="4900"/>
              </a:lnSpc>
            </a:pPr>
            <a:r>
              <a:rPr lang="en-US" sz="3500">
                <a:solidFill>
                  <a:srgbClr val="253943"/>
                </a:solidFill>
                <a:latin typeface="Arial"/>
              </a:rPr>
              <a:t> </a:t>
            </a:r>
            <a:r>
              <a:rPr lang="en-US" sz="3500">
                <a:solidFill>
                  <a:srgbClr val="253943"/>
                </a:solidFill>
                <a:latin typeface="Arial Bold"/>
              </a:rPr>
              <a:t> +</a:t>
            </a:r>
            <a:r>
              <a:rPr lang="en-US" sz="3500">
                <a:solidFill>
                  <a:srgbClr val="253943"/>
                </a:solidFill>
                <a:latin typeface="Arial"/>
              </a:rPr>
              <a:t> publico </a:t>
            </a:r>
          </a:p>
          <a:p>
            <a:pPr>
              <a:lnSpc>
                <a:spcPts val="4900"/>
              </a:lnSpc>
            </a:pPr>
            <a:r>
              <a:rPr lang="en-US" sz="3500">
                <a:solidFill>
                  <a:srgbClr val="253943"/>
                </a:solidFill>
                <a:latin typeface="Arial"/>
              </a:rPr>
              <a:t> </a:t>
            </a:r>
            <a:r>
              <a:rPr lang="en-US" sz="3500">
                <a:solidFill>
                  <a:srgbClr val="253943"/>
                </a:solidFill>
                <a:latin typeface="Arial Bold"/>
              </a:rPr>
              <a:t># </a:t>
            </a:r>
            <a:r>
              <a:rPr lang="en-US" sz="3500">
                <a:solidFill>
                  <a:srgbClr val="253943"/>
                </a:solidFill>
                <a:latin typeface="Arial"/>
              </a:rPr>
              <a:t>protegido</a:t>
            </a:r>
          </a:p>
          <a:p>
            <a:pPr>
              <a:lnSpc>
                <a:spcPts val="4900"/>
              </a:lnSpc>
            </a:pPr>
            <a:r>
              <a:rPr lang="en-US" sz="3500">
                <a:solidFill>
                  <a:srgbClr val="253943"/>
                </a:solidFill>
                <a:latin typeface="Arial"/>
              </a:rPr>
              <a:t> </a:t>
            </a:r>
            <a:r>
              <a:rPr lang="en-US" sz="3500">
                <a:solidFill>
                  <a:srgbClr val="253943"/>
                </a:solidFill>
                <a:latin typeface="Arial Bold"/>
              </a:rPr>
              <a:t>~</a:t>
            </a:r>
            <a:r>
              <a:rPr lang="en-US" sz="3500">
                <a:solidFill>
                  <a:srgbClr val="253943"/>
                </a:solidFill>
                <a:latin typeface="Arial"/>
              </a:rPr>
              <a:t> pacote/padrão</a:t>
            </a:r>
          </a:p>
          <a:p>
            <a:pPr>
              <a:lnSpc>
                <a:spcPts val="4900"/>
              </a:lnSpc>
            </a:pP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0F232D"/>
        </a:solidFill>
      </p:bgPr>
    </p:bg>
    <p:spTree>
      <p:nvGrpSpPr>
        <p:cNvPr id="1" name=""/>
        <p:cNvGrpSpPr/>
        <p:nvPr/>
      </p:nvGrpSpPr>
      <p:grpSpPr>
        <a:xfrm>
          <a:off x="0" y="0"/>
          <a:ext cx="0" cy="0"/>
          <a:chOff x="0" y="0"/>
          <a:chExt cx="0" cy="0"/>
        </a:xfrm>
      </p:grpSpPr>
      <p:sp>
        <p:nvSpPr>
          <p:cNvPr name="TextBox 2" id="2"/>
          <p:cNvSpPr txBox="true"/>
          <p:nvPr/>
        </p:nvSpPr>
        <p:spPr>
          <a:xfrm rot="0">
            <a:off x="1028700" y="1366071"/>
            <a:ext cx="16516547" cy="612135"/>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RELACIONAMENTOS  </a:t>
            </a:r>
          </a:p>
        </p:txBody>
      </p:sp>
      <p:sp>
        <p:nvSpPr>
          <p:cNvPr name="TextBox 3" id="3"/>
          <p:cNvSpPr txBox="true"/>
          <p:nvPr/>
        </p:nvSpPr>
        <p:spPr>
          <a:xfrm rot="0">
            <a:off x="1684808" y="3945244"/>
            <a:ext cx="3284374" cy="479384"/>
          </a:xfrm>
          <a:prstGeom prst="rect">
            <a:avLst/>
          </a:prstGeom>
        </p:spPr>
        <p:txBody>
          <a:bodyPr anchor="t" rtlCol="false" tIns="0" lIns="0" bIns="0" rIns="0">
            <a:spAutoFit/>
          </a:bodyPr>
          <a:lstStyle/>
          <a:p>
            <a:pPr algn="ctr" marL="755651" indent="-377825" lvl="1">
              <a:lnSpc>
                <a:spcPts val="2975"/>
              </a:lnSpc>
              <a:buFont typeface="Arial"/>
              <a:buChar char="•"/>
            </a:pPr>
            <a:r>
              <a:rPr lang="en-US" sz="3500">
                <a:solidFill>
                  <a:srgbClr val="FFF5D6"/>
                </a:solidFill>
                <a:latin typeface="Arial"/>
              </a:rPr>
              <a:t>Herança</a:t>
            </a:r>
          </a:p>
        </p:txBody>
      </p:sp>
      <p:sp>
        <p:nvSpPr>
          <p:cNvPr name="AutoShape 4" id="4"/>
          <p:cNvSpPr/>
          <p:nvPr/>
        </p:nvSpPr>
        <p:spPr>
          <a:xfrm>
            <a:off x="5464894" y="7813632"/>
            <a:ext cx="3089770" cy="0"/>
          </a:xfrm>
          <a:prstGeom prst="line">
            <a:avLst/>
          </a:prstGeom>
          <a:ln cap="flat" w="76200">
            <a:solidFill>
              <a:srgbClr val="FFF5D6"/>
            </a:solidFill>
            <a:prstDash val="solid"/>
            <a:headEnd type="none" len="sm" w="sm"/>
            <a:tailEnd type="diamond" len="lg" w="lg"/>
          </a:ln>
        </p:spPr>
      </p:sp>
      <p:sp>
        <p:nvSpPr>
          <p:cNvPr name="TextBox 5" id="5"/>
          <p:cNvSpPr txBox="true"/>
          <p:nvPr/>
        </p:nvSpPr>
        <p:spPr>
          <a:xfrm rot="0">
            <a:off x="2584877" y="2178136"/>
            <a:ext cx="13118246" cy="673075"/>
          </a:xfrm>
          <a:prstGeom prst="rect">
            <a:avLst/>
          </a:prstGeom>
        </p:spPr>
        <p:txBody>
          <a:bodyPr anchor="t" rtlCol="false" tIns="0" lIns="0" bIns="0" rIns="0">
            <a:spAutoFit/>
          </a:bodyPr>
          <a:lstStyle/>
          <a:p>
            <a:pPr algn="ctr">
              <a:lnSpc>
                <a:spcPts val="4900"/>
              </a:lnSpc>
            </a:pPr>
            <a:r>
              <a:rPr lang="en-US" sz="3500">
                <a:solidFill>
                  <a:srgbClr val="FFF5D6"/>
                </a:solidFill>
                <a:latin typeface="Arial Bold"/>
              </a:rPr>
              <a:t>Existem diferentes tipos de relacionamentos  entre as classes</a:t>
            </a:r>
          </a:p>
        </p:txBody>
      </p:sp>
      <p:sp>
        <p:nvSpPr>
          <p:cNvPr name="TextBox 6" id="6"/>
          <p:cNvSpPr txBox="true"/>
          <p:nvPr/>
        </p:nvSpPr>
        <p:spPr>
          <a:xfrm rot="0">
            <a:off x="1684808" y="5097975"/>
            <a:ext cx="3780086" cy="479384"/>
          </a:xfrm>
          <a:prstGeom prst="rect">
            <a:avLst/>
          </a:prstGeom>
        </p:spPr>
        <p:txBody>
          <a:bodyPr anchor="t" rtlCol="false" tIns="0" lIns="0" bIns="0" rIns="0">
            <a:spAutoFit/>
          </a:bodyPr>
          <a:lstStyle/>
          <a:p>
            <a:pPr algn="ctr" marL="755651" indent="-377825" lvl="1">
              <a:lnSpc>
                <a:spcPts val="2975"/>
              </a:lnSpc>
              <a:buFont typeface="Arial"/>
              <a:buChar char="•"/>
            </a:pPr>
            <a:r>
              <a:rPr lang="en-US" sz="3500">
                <a:solidFill>
                  <a:srgbClr val="FFF5D6"/>
                </a:solidFill>
                <a:latin typeface="Arial"/>
              </a:rPr>
              <a:t>Associação</a:t>
            </a:r>
          </a:p>
        </p:txBody>
      </p:sp>
      <p:sp>
        <p:nvSpPr>
          <p:cNvPr name="TextBox 7" id="7"/>
          <p:cNvSpPr txBox="true"/>
          <p:nvPr/>
        </p:nvSpPr>
        <p:spPr>
          <a:xfrm rot="0">
            <a:off x="1537578" y="6348885"/>
            <a:ext cx="3735233" cy="479384"/>
          </a:xfrm>
          <a:prstGeom prst="rect">
            <a:avLst/>
          </a:prstGeom>
        </p:spPr>
        <p:txBody>
          <a:bodyPr anchor="t" rtlCol="false" tIns="0" lIns="0" bIns="0" rIns="0">
            <a:spAutoFit/>
          </a:bodyPr>
          <a:lstStyle/>
          <a:p>
            <a:pPr algn="ctr" marL="755651" indent="-377825" lvl="1">
              <a:lnSpc>
                <a:spcPts val="2975"/>
              </a:lnSpc>
              <a:buFont typeface="Arial"/>
              <a:buChar char="•"/>
            </a:pPr>
            <a:r>
              <a:rPr lang="en-US" sz="3500">
                <a:solidFill>
                  <a:srgbClr val="FFF5D6"/>
                </a:solidFill>
                <a:latin typeface="Arial"/>
              </a:rPr>
              <a:t>Agregação</a:t>
            </a:r>
          </a:p>
        </p:txBody>
      </p:sp>
      <p:sp>
        <p:nvSpPr>
          <p:cNvPr name="TextBox 8" id="8"/>
          <p:cNvSpPr txBox="true"/>
          <p:nvPr/>
        </p:nvSpPr>
        <p:spPr>
          <a:xfrm rot="0">
            <a:off x="1537578" y="7597752"/>
            <a:ext cx="3927317" cy="479384"/>
          </a:xfrm>
          <a:prstGeom prst="rect">
            <a:avLst/>
          </a:prstGeom>
        </p:spPr>
        <p:txBody>
          <a:bodyPr anchor="t" rtlCol="false" tIns="0" lIns="0" bIns="0" rIns="0">
            <a:spAutoFit/>
          </a:bodyPr>
          <a:lstStyle/>
          <a:p>
            <a:pPr algn="ctr" marL="755651" indent="-377825" lvl="1">
              <a:lnSpc>
                <a:spcPts val="2975"/>
              </a:lnSpc>
              <a:buFont typeface="Arial"/>
              <a:buChar char="•"/>
            </a:pPr>
            <a:r>
              <a:rPr lang="en-US" sz="3500">
                <a:solidFill>
                  <a:srgbClr val="FFF5D6"/>
                </a:solidFill>
                <a:latin typeface="Arial"/>
              </a:rPr>
              <a:t>Composição</a:t>
            </a:r>
          </a:p>
        </p:txBody>
      </p:sp>
      <p:sp>
        <p:nvSpPr>
          <p:cNvPr name="AutoShape 9" id="9"/>
          <p:cNvSpPr/>
          <p:nvPr/>
        </p:nvSpPr>
        <p:spPr>
          <a:xfrm>
            <a:off x="5598811" y="4128013"/>
            <a:ext cx="2728273" cy="0"/>
          </a:xfrm>
          <a:prstGeom prst="line">
            <a:avLst/>
          </a:prstGeom>
          <a:ln cap="flat" w="76200">
            <a:solidFill>
              <a:srgbClr val="FFF5D6"/>
            </a:solidFill>
            <a:prstDash val="solid"/>
            <a:headEnd type="none" len="sm" w="sm"/>
            <a:tailEnd type="none" len="sm" w="sm"/>
          </a:ln>
        </p:spPr>
      </p:sp>
      <p:sp>
        <p:nvSpPr>
          <p:cNvPr name="AutoShape 10" id="10"/>
          <p:cNvSpPr/>
          <p:nvPr/>
        </p:nvSpPr>
        <p:spPr>
          <a:xfrm flipV="true">
            <a:off x="8288984" y="3946031"/>
            <a:ext cx="0" cy="143881"/>
          </a:xfrm>
          <a:prstGeom prst="line">
            <a:avLst/>
          </a:prstGeom>
          <a:ln cap="flat" w="76200">
            <a:solidFill>
              <a:srgbClr val="FFF5D6"/>
            </a:solidFill>
            <a:prstDash val="solid"/>
            <a:headEnd type="none" len="sm" w="sm"/>
            <a:tailEnd type="none" len="sm" w="sm"/>
          </a:ln>
        </p:spPr>
      </p:sp>
      <p:sp>
        <p:nvSpPr>
          <p:cNvPr name="AutoShape 11" id="11"/>
          <p:cNvSpPr/>
          <p:nvPr/>
        </p:nvSpPr>
        <p:spPr>
          <a:xfrm>
            <a:off x="8288984" y="3946031"/>
            <a:ext cx="286699" cy="187944"/>
          </a:xfrm>
          <a:prstGeom prst="line">
            <a:avLst/>
          </a:prstGeom>
          <a:ln cap="flat" w="76200">
            <a:solidFill>
              <a:srgbClr val="FFF5D6"/>
            </a:solidFill>
            <a:prstDash val="solid"/>
            <a:headEnd type="none" len="sm" w="sm"/>
            <a:tailEnd type="none" len="sm" w="sm"/>
          </a:ln>
        </p:spPr>
      </p:sp>
      <p:sp>
        <p:nvSpPr>
          <p:cNvPr name="AutoShape 12" id="12"/>
          <p:cNvSpPr/>
          <p:nvPr/>
        </p:nvSpPr>
        <p:spPr>
          <a:xfrm flipV="true">
            <a:off x="8288984" y="4161124"/>
            <a:ext cx="0" cy="142421"/>
          </a:xfrm>
          <a:prstGeom prst="line">
            <a:avLst/>
          </a:prstGeom>
          <a:ln cap="flat" w="76200">
            <a:solidFill>
              <a:srgbClr val="FFF5D6"/>
            </a:solidFill>
            <a:prstDash val="solid"/>
            <a:headEnd type="none" len="sm" w="sm"/>
            <a:tailEnd type="none" len="sm" w="sm"/>
          </a:ln>
        </p:spPr>
      </p:sp>
      <p:sp>
        <p:nvSpPr>
          <p:cNvPr name="AutoShape 13" id="13"/>
          <p:cNvSpPr/>
          <p:nvPr/>
        </p:nvSpPr>
        <p:spPr>
          <a:xfrm flipV="true">
            <a:off x="8288984" y="4128013"/>
            <a:ext cx="284796" cy="175532"/>
          </a:xfrm>
          <a:prstGeom prst="line">
            <a:avLst/>
          </a:prstGeom>
          <a:ln cap="flat" w="76200">
            <a:solidFill>
              <a:srgbClr val="FFF5D6"/>
            </a:solidFill>
            <a:prstDash val="solid"/>
            <a:headEnd type="none" len="sm" w="sm"/>
            <a:tailEnd type="none" len="sm" w="sm"/>
          </a:ln>
        </p:spPr>
      </p:sp>
      <p:sp>
        <p:nvSpPr>
          <p:cNvPr name="AutoShape 14" id="14"/>
          <p:cNvSpPr/>
          <p:nvPr/>
        </p:nvSpPr>
        <p:spPr>
          <a:xfrm>
            <a:off x="5598811" y="5292717"/>
            <a:ext cx="2974969" cy="0"/>
          </a:xfrm>
          <a:prstGeom prst="line">
            <a:avLst/>
          </a:prstGeom>
          <a:ln cap="flat" w="76200">
            <a:solidFill>
              <a:srgbClr val="FFF5D6"/>
            </a:solidFill>
            <a:prstDash val="solid"/>
            <a:headEnd type="none" len="sm" w="sm"/>
            <a:tailEnd type="none" len="sm" w="sm"/>
          </a:ln>
        </p:spPr>
      </p:sp>
      <p:sp>
        <p:nvSpPr>
          <p:cNvPr name="AutoShape 15" id="15"/>
          <p:cNvSpPr/>
          <p:nvPr/>
        </p:nvSpPr>
        <p:spPr>
          <a:xfrm>
            <a:off x="5547760" y="6564764"/>
            <a:ext cx="3026020" cy="0"/>
          </a:xfrm>
          <a:prstGeom prst="line">
            <a:avLst/>
          </a:prstGeom>
          <a:ln cap="flat" w="76200">
            <a:solidFill>
              <a:srgbClr val="FFF5D6"/>
            </a:solidFill>
            <a:prstDash val="solid"/>
            <a:headEnd type="none" len="sm" w="sm"/>
            <a:tailEnd type="diamond" len="lg" w="lg"/>
          </a:ln>
        </p:spPr>
      </p:sp>
      <p:grpSp>
        <p:nvGrpSpPr>
          <p:cNvPr name="Group 16" id="16"/>
          <p:cNvGrpSpPr/>
          <p:nvPr/>
        </p:nvGrpSpPr>
        <p:grpSpPr>
          <a:xfrm rot="0">
            <a:off x="10306932" y="3897619"/>
            <a:ext cx="6319720" cy="4299296"/>
            <a:chOff x="0" y="0"/>
            <a:chExt cx="2515797" cy="1711493"/>
          </a:xfrm>
        </p:grpSpPr>
        <p:sp>
          <p:nvSpPr>
            <p:cNvPr name="Freeform 17" id="17"/>
            <p:cNvSpPr/>
            <p:nvPr/>
          </p:nvSpPr>
          <p:spPr>
            <a:xfrm flipH="false" flipV="false" rot="0">
              <a:off x="0" y="0"/>
              <a:ext cx="2515797" cy="1711493"/>
            </a:xfrm>
            <a:custGeom>
              <a:avLst/>
              <a:gdLst/>
              <a:ahLst/>
              <a:cxnLst/>
              <a:rect r="r" b="b" t="t" l="l"/>
              <a:pathLst>
                <a:path h="1711493" w="2515797">
                  <a:moveTo>
                    <a:pt x="0" y="0"/>
                  </a:moveTo>
                  <a:lnTo>
                    <a:pt x="2515797" y="0"/>
                  </a:lnTo>
                  <a:lnTo>
                    <a:pt x="2515797" y="1711493"/>
                  </a:lnTo>
                  <a:lnTo>
                    <a:pt x="0" y="1711493"/>
                  </a:lnTo>
                  <a:close/>
                </a:path>
              </a:pathLst>
            </a:custGeom>
            <a:solidFill>
              <a:srgbClr val="FFF5D6"/>
            </a:solidFill>
          </p:spPr>
        </p:sp>
      </p:grpSp>
      <p:sp>
        <p:nvSpPr>
          <p:cNvPr name="TextBox 18" id="18"/>
          <p:cNvSpPr txBox="true"/>
          <p:nvPr/>
        </p:nvSpPr>
        <p:spPr>
          <a:xfrm rot="0">
            <a:off x="10306932" y="3895570"/>
            <a:ext cx="6319720" cy="673100"/>
          </a:xfrm>
          <a:prstGeom prst="rect">
            <a:avLst/>
          </a:prstGeom>
        </p:spPr>
        <p:txBody>
          <a:bodyPr anchor="t" rtlCol="false" tIns="0" lIns="0" bIns="0" rIns="0">
            <a:spAutoFit/>
          </a:bodyPr>
          <a:lstStyle/>
          <a:p>
            <a:pPr algn="ctr">
              <a:lnSpc>
                <a:spcPts val="4900"/>
              </a:lnSpc>
            </a:pPr>
            <a:r>
              <a:rPr lang="en-US" sz="3500">
                <a:solidFill>
                  <a:srgbClr val="253943"/>
                </a:solidFill>
                <a:latin typeface="Arial"/>
              </a:rPr>
              <a:t>Multiplicidade</a:t>
            </a:r>
          </a:p>
        </p:txBody>
      </p:sp>
      <p:sp>
        <p:nvSpPr>
          <p:cNvPr name="TextBox 19" id="19"/>
          <p:cNvSpPr txBox="true"/>
          <p:nvPr/>
        </p:nvSpPr>
        <p:spPr>
          <a:xfrm rot="0">
            <a:off x="10779676" y="4702259"/>
            <a:ext cx="5000252" cy="3149473"/>
          </a:xfrm>
          <a:prstGeom prst="rect">
            <a:avLst/>
          </a:prstGeom>
        </p:spPr>
        <p:txBody>
          <a:bodyPr anchor="t" rtlCol="false" tIns="0" lIns="0" bIns="0" rIns="0">
            <a:spAutoFit/>
          </a:bodyPr>
          <a:lstStyle/>
          <a:p>
            <a:pPr>
              <a:lnSpc>
                <a:spcPts val="4900"/>
              </a:lnSpc>
            </a:pPr>
            <a:r>
              <a:rPr lang="en-US" sz="3500">
                <a:solidFill>
                  <a:srgbClr val="253943"/>
                </a:solidFill>
                <a:latin typeface="Arial Bold"/>
              </a:rPr>
              <a:t>  0..1</a:t>
            </a:r>
            <a:r>
              <a:rPr lang="en-US" sz="3500">
                <a:solidFill>
                  <a:srgbClr val="253943"/>
                </a:solidFill>
                <a:latin typeface="Arial"/>
              </a:rPr>
              <a:t> zero a um</a:t>
            </a:r>
          </a:p>
          <a:p>
            <a:pPr>
              <a:lnSpc>
                <a:spcPts val="4900"/>
              </a:lnSpc>
            </a:pPr>
            <a:r>
              <a:rPr lang="en-US" sz="3500">
                <a:solidFill>
                  <a:srgbClr val="253943"/>
                </a:solidFill>
                <a:latin typeface="Arial"/>
              </a:rPr>
              <a:t> </a:t>
            </a:r>
            <a:r>
              <a:rPr lang="en-US" sz="3500">
                <a:solidFill>
                  <a:srgbClr val="253943"/>
                </a:solidFill>
                <a:latin typeface="Arial Bold"/>
              </a:rPr>
              <a:t> n</a:t>
            </a:r>
            <a:r>
              <a:rPr lang="en-US" sz="3500">
                <a:solidFill>
                  <a:srgbClr val="253943"/>
                </a:solidFill>
                <a:latin typeface="Arial"/>
              </a:rPr>
              <a:t> (montante específico)</a:t>
            </a:r>
          </a:p>
          <a:p>
            <a:pPr>
              <a:lnSpc>
                <a:spcPts val="4900"/>
              </a:lnSpc>
            </a:pPr>
            <a:r>
              <a:rPr lang="en-US" sz="3500">
                <a:solidFill>
                  <a:srgbClr val="253943"/>
                </a:solidFill>
                <a:latin typeface="Arial"/>
              </a:rPr>
              <a:t>  </a:t>
            </a:r>
            <a:r>
              <a:rPr lang="en-US" sz="3500">
                <a:solidFill>
                  <a:srgbClr val="253943"/>
                </a:solidFill>
                <a:latin typeface="Arial Bold"/>
              </a:rPr>
              <a:t>0..* </a:t>
            </a:r>
            <a:r>
              <a:rPr lang="en-US" sz="3500">
                <a:solidFill>
                  <a:srgbClr val="253943"/>
                </a:solidFill>
                <a:latin typeface="Arial"/>
              </a:rPr>
              <a:t>zero a muitos</a:t>
            </a:r>
          </a:p>
          <a:p>
            <a:pPr>
              <a:lnSpc>
                <a:spcPts val="4900"/>
              </a:lnSpc>
            </a:pPr>
            <a:r>
              <a:rPr lang="en-US" sz="3500">
                <a:solidFill>
                  <a:srgbClr val="253943"/>
                </a:solidFill>
                <a:latin typeface="Arial"/>
              </a:rPr>
              <a:t>  1..* um a vários</a:t>
            </a:r>
          </a:p>
          <a:p>
            <a:pPr>
              <a:lnSpc>
                <a:spcPts val="490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0" y="-308857"/>
            <a:ext cx="18288000" cy="10769693"/>
          </a:xfrm>
          <a:custGeom>
            <a:avLst/>
            <a:gdLst/>
            <a:ahLst/>
            <a:cxnLst/>
            <a:rect r="r" b="b" t="t" l="l"/>
            <a:pathLst>
              <a:path h="10769693" w="18288000">
                <a:moveTo>
                  <a:pt x="0" y="0"/>
                </a:moveTo>
                <a:lnTo>
                  <a:pt x="18288000" y="0"/>
                </a:lnTo>
                <a:lnTo>
                  <a:pt x="18288000" y="10769692"/>
                </a:lnTo>
                <a:lnTo>
                  <a:pt x="0" y="10769692"/>
                </a:lnTo>
                <a:lnTo>
                  <a:pt x="0" y="0"/>
                </a:lnTo>
                <a:close/>
              </a:path>
            </a:pathLst>
          </a:custGeom>
          <a:blipFill>
            <a:blip r:embed="rId2"/>
            <a:stretch>
              <a:fillRect l="0" t="-7044" r="0" b="-7044"/>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0205658" y="6166067"/>
            <a:ext cx="18968198" cy="8725371"/>
          </a:xfrm>
          <a:custGeom>
            <a:avLst/>
            <a:gdLst/>
            <a:ahLst/>
            <a:cxnLst/>
            <a:rect r="r" b="b" t="t" l="l"/>
            <a:pathLst>
              <a:path h="8725371" w="18968198">
                <a:moveTo>
                  <a:pt x="0" y="0"/>
                </a:moveTo>
                <a:lnTo>
                  <a:pt x="18968197" y="0"/>
                </a:lnTo>
                <a:lnTo>
                  <a:pt x="18968197" y="8725371"/>
                </a:lnTo>
                <a:lnTo>
                  <a:pt x="0" y="8725371"/>
                </a:lnTo>
                <a:lnTo>
                  <a:pt x="0" y="0"/>
                </a:lnTo>
                <a:close/>
              </a:path>
            </a:pathLst>
          </a:custGeom>
          <a:blipFill>
            <a:blip r:embed="rId2"/>
            <a:stretch>
              <a:fillRect l="0" t="0" r="0" b="0"/>
            </a:stretch>
          </a:blipFill>
        </p:spPr>
      </p:sp>
      <p:sp>
        <p:nvSpPr>
          <p:cNvPr name="Freeform 3" id="3"/>
          <p:cNvSpPr/>
          <p:nvPr/>
        </p:nvSpPr>
        <p:spPr>
          <a:xfrm flipH="false" flipV="false" rot="0">
            <a:off x="635202" y="1529290"/>
            <a:ext cx="3291882" cy="6375123"/>
          </a:xfrm>
          <a:custGeom>
            <a:avLst/>
            <a:gdLst/>
            <a:ahLst/>
            <a:cxnLst/>
            <a:rect r="r" b="b" t="t" l="l"/>
            <a:pathLst>
              <a:path h="6375123" w="3291882">
                <a:moveTo>
                  <a:pt x="0" y="0"/>
                </a:moveTo>
                <a:lnTo>
                  <a:pt x="3291882" y="0"/>
                </a:lnTo>
                <a:lnTo>
                  <a:pt x="3291882" y="6375123"/>
                </a:lnTo>
                <a:lnTo>
                  <a:pt x="0" y="6375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74511" y="4800945"/>
            <a:ext cx="2322927" cy="3123741"/>
          </a:xfrm>
          <a:custGeom>
            <a:avLst/>
            <a:gdLst/>
            <a:ahLst/>
            <a:cxnLst/>
            <a:rect r="r" b="b" t="t" l="l"/>
            <a:pathLst>
              <a:path h="3123741" w="2322927">
                <a:moveTo>
                  <a:pt x="0" y="0"/>
                </a:moveTo>
                <a:lnTo>
                  <a:pt x="2322927" y="0"/>
                </a:lnTo>
                <a:lnTo>
                  <a:pt x="2322927" y="3123741"/>
                </a:lnTo>
                <a:lnTo>
                  <a:pt x="0" y="31237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4800945"/>
            <a:ext cx="8762237" cy="8998446"/>
          </a:xfrm>
          <a:custGeom>
            <a:avLst/>
            <a:gdLst/>
            <a:ahLst/>
            <a:cxnLst/>
            <a:rect r="r" b="b" t="t" l="l"/>
            <a:pathLst>
              <a:path h="8998446" w="8762237">
                <a:moveTo>
                  <a:pt x="0" y="0"/>
                </a:moveTo>
                <a:lnTo>
                  <a:pt x="8762237" y="0"/>
                </a:lnTo>
                <a:lnTo>
                  <a:pt x="8762237" y="8998446"/>
                </a:lnTo>
                <a:lnTo>
                  <a:pt x="0" y="8998446"/>
                </a:lnTo>
                <a:lnTo>
                  <a:pt x="0" y="0"/>
                </a:lnTo>
                <a:close/>
              </a:path>
            </a:pathLst>
          </a:custGeom>
          <a:blipFill>
            <a:blip r:embed="rId7"/>
            <a:stretch>
              <a:fillRect l="0" t="0" r="0" b="0"/>
            </a:stretch>
          </a:blipFill>
        </p:spPr>
      </p:sp>
      <p:sp>
        <p:nvSpPr>
          <p:cNvPr name="TextBox 6" id="6"/>
          <p:cNvSpPr txBox="true"/>
          <p:nvPr/>
        </p:nvSpPr>
        <p:spPr>
          <a:xfrm rot="0">
            <a:off x="4157067" y="2326770"/>
            <a:ext cx="13749170" cy="2098910"/>
          </a:xfrm>
          <a:prstGeom prst="rect">
            <a:avLst/>
          </a:prstGeom>
        </p:spPr>
        <p:txBody>
          <a:bodyPr anchor="t" rtlCol="false" tIns="0" lIns="0" bIns="0" rIns="0">
            <a:spAutoFit/>
          </a:bodyPr>
          <a:lstStyle/>
          <a:p>
            <a:pPr algn="ctr">
              <a:lnSpc>
                <a:spcPts val="7897"/>
              </a:lnSpc>
            </a:pPr>
            <a:r>
              <a:rPr lang="en-US" sz="9291">
                <a:solidFill>
                  <a:srgbClr val="FFF5D6"/>
                </a:solidFill>
                <a:latin typeface="TT Phobos Inline"/>
              </a:rPr>
              <a:t>MODELAGEM DE</a:t>
            </a:r>
          </a:p>
          <a:p>
            <a:pPr algn="ctr">
              <a:lnSpc>
                <a:spcPts val="7897"/>
              </a:lnSpc>
            </a:pPr>
            <a:r>
              <a:rPr lang="en-US" sz="9291">
                <a:solidFill>
                  <a:srgbClr val="FFF5D6"/>
                </a:solidFill>
                <a:latin typeface="TT Phobos Inline"/>
              </a:rPr>
              <a:t>INTERAÇÃO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grpSp>
        <p:nvGrpSpPr>
          <p:cNvPr name="Group 2" id="2"/>
          <p:cNvGrpSpPr/>
          <p:nvPr/>
        </p:nvGrpSpPr>
        <p:grpSpPr>
          <a:xfrm rot="0">
            <a:off x="3108739" y="2631289"/>
            <a:ext cx="13956136" cy="3280121"/>
            <a:chOff x="0" y="0"/>
            <a:chExt cx="6292115" cy="1478841"/>
          </a:xfrm>
        </p:grpSpPr>
        <p:sp>
          <p:nvSpPr>
            <p:cNvPr name="Freeform 3" id="3"/>
            <p:cNvSpPr/>
            <p:nvPr/>
          </p:nvSpPr>
          <p:spPr>
            <a:xfrm flipH="false" flipV="false" rot="0">
              <a:off x="0" y="0"/>
              <a:ext cx="6292115" cy="1478840"/>
            </a:xfrm>
            <a:custGeom>
              <a:avLst/>
              <a:gdLst/>
              <a:ahLst/>
              <a:cxnLst/>
              <a:rect r="r" b="b" t="t" l="l"/>
              <a:pathLst>
                <a:path h="1478840" w="6292115">
                  <a:moveTo>
                    <a:pt x="0" y="0"/>
                  </a:moveTo>
                  <a:lnTo>
                    <a:pt x="6292115" y="0"/>
                  </a:lnTo>
                  <a:lnTo>
                    <a:pt x="6292115" y="1478840"/>
                  </a:lnTo>
                  <a:lnTo>
                    <a:pt x="0" y="1478840"/>
                  </a:lnTo>
                  <a:close/>
                </a:path>
              </a:pathLst>
            </a:custGeom>
            <a:solidFill>
              <a:srgbClr val="638280"/>
            </a:solidFill>
          </p:spPr>
        </p:sp>
      </p:grpSp>
      <p:sp>
        <p:nvSpPr>
          <p:cNvPr name="TextBox 4" id="4"/>
          <p:cNvSpPr txBox="true"/>
          <p:nvPr/>
        </p:nvSpPr>
        <p:spPr>
          <a:xfrm rot="0">
            <a:off x="4443772" y="3160221"/>
            <a:ext cx="12201324" cy="737445"/>
          </a:xfrm>
          <a:prstGeom prst="rect">
            <a:avLst/>
          </a:prstGeom>
        </p:spPr>
        <p:txBody>
          <a:bodyPr anchor="t" rtlCol="false" tIns="0" lIns="0" bIns="0" rIns="0">
            <a:spAutoFit/>
          </a:bodyPr>
          <a:lstStyle/>
          <a:p>
            <a:pPr marL="937381" indent="-468690" lvl="1">
              <a:lnSpc>
                <a:spcPts val="6078"/>
              </a:lnSpc>
              <a:buFont typeface="Arial"/>
              <a:buChar char="•"/>
            </a:pPr>
            <a:r>
              <a:rPr lang="en-US" sz="4341">
                <a:solidFill>
                  <a:srgbClr val="FFF5D6"/>
                </a:solidFill>
                <a:latin typeface="TT Phobos Bold"/>
              </a:rPr>
              <a:t>INTRODUÇÃO</a:t>
            </a:r>
          </a:p>
        </p:txBody>
      </p:sp>
      <p:pic>
        <p:nvPicPr>
          <p:cNvPr name="Picture 5" id="5"/>
          <p:cNvPicPr>
            <a:picLocks noChangeAspect="true"/>
          </p:cNvPicPr>
          <p:nvPr/>
        </p:nvPicPr>
        <p:blipFill>
          <a:blip r:embed="rId2"/>
          <a:srcRect l="0" t="0" r="0" b="0"/>
          <a:stretch>
            <a:fillRect/>
          </a:stretch>
        </p:blipFill>
        <p:spPr>
          <a:xfrm flipH="false" flipV="false" rot="0">
            <a:off x="1223125" y="2729043"/>
            <a:ext cx="3220647" cy="2689240"/>
          </a:xfrm>
          <a:prstGeom prst="rect">
            <a:avLst/>
          </a:prstGeom>
        </p:spPr>
      </p:pic>
      <p:grpSp>
        <p:nvGrpSpPr>
          <p:cNvPr name="Group 6" id="6"/>
          <p:cNvGrpSpPr/>
          <p:nvPr/>
        </p:nvGrpSpPr>
        <p:grpSpPr>
          <a:xfrm rot="0">
            <a:off x="1223125" y="6446262"/>
            <a:ext cx="14150561" cy="3019555"/>
            <a:chOff x="0" y="0"/>
            <a:chExt cx="6379772" cy="1361365"/>
          </a:xfrm>
        </p:grpSpPr>
        <p:sp>
          <p:nvSpPr>
            <p:cNvPr name="Freeform 7" id="7"/>
            <p:cNvSpPr/>
            <p:nvPr/>
          </p:nvSpPr>
          <p:spPr>
            <a:xfrm flipH="false" flipV="false" rot="0">
              <a:off x="0" y="0"/>
              <a:ext cx="6379771" cy="1361365"/>
            </a:xfrm>
            <a:custGeom>
              <a:avLst/>
              <a:gdLst/>
              <a:ahLst/>
              <a:cxnLst/>
              <a:rect r="r" b="b" t="t" l="l"/>
              <a:pathLst>
                <a:path h="1361365" w="6379771">
                  <a:moveTo>
                    <a:pt x="0" y="0"/>
                  </a:moveTo>
                  <a:lnTo>
                    <a:pt x="6379771" y="0"/>
                  </a:lnTo>
                  <a:lnTo>
                    <a:pt x="6379771" y="1361365"/>
                  </a:lnTo>
                  <a:lnTo>
                    <a:pt x="0" y="1361365"/>
                  </a:lnTo>
                  <a:close/>
                </a:path>
              </a:pathLst>
            </a:custGeom>
            <a:solidFill>
              <a:srgbClr val="638280"/>
            </a:solidFill>
          </p:spPr>
        </p:sp>
      </p:grpSp>
      <p:pic>
        <p:nvPicPr>
          <p:cNvPr name="Picture 8" id="8"/>
          <p:cNvPicPr>
            <a:picLocks noChangeAspect="true"/>
          </p:cNvPicPr>
          <p:nvPr/>
        </p:nvPicPr>
        <p:blipFill>
          <a:blip r:embed="rId3"/>
          <a:srcRect l="0" t="0" r="0" b="0"/>
          <a:stretch>
            <a:fillRect/>
          </a:stretch>
        </p:blipFill>
        <p:spPr>
          <a:xfrm flipH="false" flipV="false" rot="0">
            <a:off x="13676566" y="5911410"/>
            <a:ext cx="4213822" cy="3554407"/>
          </a:xfrm>
          <a:prstGeom prst="rect">
            <a:avLst/>
          </a:prstGeom>
        </p:spPr>
      </p:pic>
      <p:sp>
        <p:nvSpPr>
          <p:cNvPr name="TextBox 9" id="9"/>
          <p:cNvSpPr txBox="true"/>
          <p:nvPr/>
        </p:nvSpPr>
        <p:spPr>
          <a:xfrm rot="0">
            <a:off x="1654995" y="6673410"/>
            <a:ext cx="12021571" cy="737445"/>
          </a:xfrm>
          <a:prstGeom prst="rect">
            <a:avLst/>
          </a:prstGeom>
        </p:spPr>
        <p:txBody>
          <a:bodyPr anchor="t" rtlCol="false" tIns="0" lIns="0" bIns="0" rIns="0">
            <a:spAutoFit/>
          </a:bodyPr>
          <a:lstStyle/>
          <a:p>
            <a:pPr marL="937381" indent="-468690" lvl="1">
              <a:lnSpc>
                <a:spcPts val="6078"/>
              </a:lnSpc>
              <a:buFont typeface="Arial"/>
              <a:buChar char="•"/>
            </a:pPr>
            <a:r>
              <a:rPr lang="en-US" sz="4341">
                <a:solidFill>
                  <a:srgbClr val="FFF5D6"/>
                </a:solidFill>
                <a:latin typeface="TT Phobos Bold"/>
              </a:rPr>
              <a:t>MODELAGEM DE CLASSE DE ANÁLISE</a:t>
            </a:r>
          </a:p>
        </p:txBody>
      </p:sp>
      <p:sp>
        <p:nvSpPr>
          <p:cNvPr name="TextBox 10" id="10"/>
          <p:cNvSpPr txBox="true"/>
          <p:nvPr/>
        </p:nvSpPr>
        <p:spPr>
          <a:xfrm rot="0">
            <a:off x="1875917" y="846542"/>
            <a:ext cx="14536166" cy="1553404"/>
          </a:xfrm>
          <a:prstGeom prst="rect">
            <a:avLst/>
          </a:prstGeom>
        </p:spPr>
        <p:txBody>
          <a:bodyPr anchor="t" rtlCol="false" tIns="0" lIns="0" bIns="0" rIns="0">
            <a:spAutoFit/>
          </a:bodyPr>
          <a:lstStyle/>
          <a:p>
            <a:pPr algn="ctr">
              <a:lnSpc>
                <a:spcPts val="11126"/>
              </a:lnSpc>
            </a:pPr>
            <a:r>
              <a:rPr lang="en-US" sz="13090">
                <a:solidFill>
                  <a:srgbClr val="FFF5D6"/>
                </a:solidFill>
                <a:latin typeface="TT Phobos Inline"/>
              </a:rPr>
              <a:t>TÓPICOS </a:t>
            </a:r>
          </a:p>
        </p:txBody>
      </p:sp>
      <p:sp>
        <p:nvSpPr>
          <p:cNvPr name="TextBox 11" id="11"/>
          <p:cNvSpPr txBox="true"/>
          <p:nvPr/>
        </p:nvSpPr>
        <p:spPr>
          <a:xfrm rot="0">
            <a:off x="4443772" y="4087107"/>
            <a:ext cx="12201324" cy="737445"/>
          </a:xfrm>
          <a:prstGeom prst="rect">
            <a:avLst/>
          </a:prstGeom>
        </p:spPr>
        <p:txBody>
          <a:bodyPr anchor="t" rtlCol="false" tIns="0" lIns="0" bIns="0" rIns="0">
            <a:spAutoFit/>
          </a:bodyPr>
          <a:lstStyle/>
          <a:p>
            <a:pPr marL="937381" indent="-468690" lvl="1">
              <a:lnSpc>
                <a:spcPts val="6078"/>
              </a:lnSpc>
              <a:buFont typeface="Arial"/>
              <a:buChar char="•"/>
            </a:pPr>
            <a:r>
              <a:rPr lang="en-US" sz="4341">
                <a:solidFill>
                  <a:srgbClr val="FFF5D6"/>
                </a:solidFill>
                <a:latin typeface="TT Phobos Bold"/>
              </a:rPr>
              <a:t>REQUISITOS DOS SISTEMA</a:t>
            </a:r>
            <a:r>
              <a:rPr lang="en-US" sz="4341">
                <a:solidFill>
                  <a:srgbClr val="FFF5D6"/>
                </a:solidFill>
                <a:latin typeface="TT Phobos Bold"/>
              </a:rPr>
              <a:t> </a:t>
            </a:r>
          </a:p>
        </p:txBody>
      </p:sp>
      <p:sp>
        <p:nvSpPr>
          <p:cNvPr name="TextBox 12" id="12"/>
          <p:cNvSpPr txBox="true"/>
          <p:nvPr/>
        </p:nvSpPr>
        <p:spPr>
          <a:xfrm rot="0">
            <a:off x="4443772" y="5013993"/>
            <a:ext cx="12201324" cy="737445"/>
          </a:xfrm>
          <a:prstGeom prst="rect">
            <a:avLst/>
          </a:prstGeom>
        </p:spPr>
        <p:txBody>
          <a:bodyPr anchor="t" rtlCol="false" tIns="0" lIns="0" bIns="0" rIns="0">
            <a:spAutoFit/>
          </a:bodyPr>
          <a:lstStyle/>
          <a:p>
            <a:pPr marL="937381" indent="-468690" lvl="1">
              <a:lnSpc>
                <a:spcPts val="6078"/>
              </a:lnSpc>
              <a:buFont typeface="Arial"/>
              <a:buChar char="•"/>
            </a:pPr>
            <a:r>
              <a:rPr lang="en-US" sz="4341">
                <a:solidFill>
                  <a:srgbClr val="FFF5D6"/>
                </a:solidFill>
                <a:latin typeface="TT Phobos Bold"/>
              </a:rPr>
              <a:t>CASO DE USO</a:t>
            </a:r>
            <a:r>
              <a:rPr lang="en-US" sz="4341">
                <a:solidFill>
                  <a:srgbClr val="FFF5D6"/>
                </a:solidFill>
                <a:latin typeface="TT Phobos Bold"/>
              </a:rPr>
              <a:t> </a:t>
            </a:r>
          </a:p>
        </p:txBody>
      </p:sp>
      <p:sp>
        <p:nvSpPr>
          <p:cNvPr name="TextBox 13" id="13"/>
          <p:cNvSpPr txBox="true"/>
          <p:nvPr/>
        </p:nvSpPr>
        <p:spPr>
          <a:xfrm rot="0">
            <a:off x="1654995" y="7612414"/>
            <a:ext cx="12021571" cy="737445"/>
          </a:xfrm>
          <a:prstGeom prst="rect">
            <a:avLst/>
          </a:prstGeom>
        </p:spPr>
        <p:txBody>
          <a:bodyPr anchor="t" rtlCol="false" tIns="0" lIns="0" bIns="0" rIns="0">
            <a:spAutoFit/>
          </a:bodyPr>
          <a:lstStyle/>
          <a:p>
            <a:pPr marL="937381" indent="-468690" lvl="1">
              <a:lnSpc>
                <a:spcPts val="6078"/>
              </a:lnSpc>
              <a:buFont typeface="Arial"/>
              <a:buChar char="•"/>
            </a:pPr>
            <a:r>
              <a:rPr lang="en-US" sz="4341">
                <a:solidFill>
                  <a:srgbClr val="FFF5D6"/>
                </a:solidFill>
                <a:latin typeface="TT Phobos Bold"/>
                <a:ea typeface="TT Phobos Bold"/>
              </a:rPr>
              <a:t>MO﻿DELAGEM DE INTERAÇÕES  </a:t>
            </a:r>
          </a:p>
        </p:txBody>
      </p:sp>
      <p:sp>
        <p:nvSpPr>
          <p:cNvPr name="TextBox 14" id="14"/>
          <p:cNvSpPr txBox="true"/>
          <p:nvPr/>
        </p:nvSpPr>
        <p:spPr>
          <a:xfrm rot="0">
            <a:off x="1654995" y="8525919"/>
            <a:ext cx="11529617" cy="737445"/>
          </a:xfrm>
          <a:prstGeom prst="rect">
            <a:avLst/>
          </a:prstGeom>
        </p:spPr>
        <p:txBody>
          <a:bodyPr anchor="t" rtlCol="false" tIns="0" lIns="0" bIns="0" rIns="0">
            <a:spAutoFit/>
          </a:bodyPr>
          <a:lstStyle/>
          <a:p>
            <a:pPr marL="937381" indent="-468690" lvl="1">
              <a:lnSpc>
                <a:spcPts val="6078"/>
              </a:lnSpc>
              <a:buFont typeface="Arial"/>
              <a:buChar char="•"/>
            </a:pPr>
            <a:r>
              <a:rPr lang="en-US" sz="4341">
                <a:solidFill>
                  <a:srgbClr val="FFF5D6"/>
                </a:solidFill>
                <a:latin typeface="TT Phobos Bold"/>
              </a:rPr>
              <a:t>MODELAGEM DE ESTADOS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4420528" y="4484638"/>
            <a:ext cx="823040" cy="503083"/>
          </a:xfrm>
          <a:custGeom>
            <a:avLst/>
            <a:gdLst/>
            <a:ahLst/>
            <a:cxnLst/>
            <a:rect r="r" b="b" t="t" l="l"/>
            <a:pathLst>
              <a:path h="503083" w="823040">
                <a:moveTo>
                  <a:pt x="0" y="0"/>
                </a:moveTo>
                <a:lnTo>
                  <a:pt x="823040" y="0"/>
                </a:lnTo>
                <a:lnTo>
                  <a:pt x="823040" y="503084"/>
                </a:lnTo>
                <a:lnTo>
                  <a:pt x="0" y="503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844757">
            <a:off x="16693510" y="4679712"/>
            <a:ext cx="823040" cy="503083"/>
          </a:xfrm>
          <a:custGeom>
            <a:avLst/>
            <a:gdLst/>
            <a:ahLst/>
            <a:cxnLst/>
            <a:rect r="r" b="b" t="t" l="l"/>
            <a:pathLst>
              <a:path h="503083" w="823040">
                <a:moveTo>
                  <a:pt x="0" y="0"/>
                </a:moveTo>
                <a:lnTo>
                  <a:pt x="823040" y="0"/>
                </a:lnTo>
                <a:lnTo>
                  <a:pt x="823040"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15033" y="3362675"/>
            <a:ext cx="14302061" cy="3242310"/>
          </a:xfrm>
          <a:prstGeom prst="rect">
            <a:avLst/>
          </a:prstGeom>
        </p:spPr>
        <p:txBody>
          <a:bodyPr anchor="t" rtlCol="false" tIns="0" lIns="0" bIns="0" rIns="0">
            <a:spAutoFit/>
          </a:bodyPr>
          <a:lstStyle/>
          <a:p>
            <a:pPr algn="just">
              <a:lnSpc>
                <a:spcPts val="5040"/>
              </a:lnSpc>
            </a:pPr>
            <a:r>
              <a:rPr lang="en-US" sz="3600">
                <a:solidFill>
                  <a:srgbClr val="FFF5D6"/>
                </a:solidFill>
                <a:latin typeface="Arial"/>
              </a:rPr>
              <a:t>È um diagrama comportamental que busca representar a forma como </a:t>
            </a:r>
          </a:p>
          <a:p>
            <a:pPr algn="just">
              <a:lnSpc>
                <a:spcPts val="5040"/>
              </a:lnSpc>
            </a:pPr>
            <a:r>
              <a:rPr lang="en-US" sz="3600">
                <a:solidFill>
                  <a:srgbClr val="FFF5D6"/>
                </a:solidFill>
                <a:latin typeface="Arial"/>
              </a:rPr>
              <a:t>ocorre as interações entre as pessoas e os sistemas, produtos ou serviços.</a:t>
            </a:r>
          </a:p>
          <a:p>
            <a:pPr algn="just">
              <a:lnSpc>
                <a:spcPts val="5040"/>
              </a:lnSpc>
            </a:pPr>
          </a:p>
          <a:p>
            <a:pPr algn="just">
              <a:lnSpc>
                <a:spcPts val="5040"/>
              </a:lnSpc>
            </a:pPr>
          </a:p>
        </p:txBody>
      </p:sp>
      <p:sp>
        <p:nvSpPr>
          <p:cNvPr name="TextBox 5" id="5"/>
          <p:cNvSpPr txBox="true"/>
          <p:nvPr/>
        </p:nvSpPr>
        <p:spPr>
          <a:xfrm rot="0">
            <a:off x="742753" y="936216"/>
            <a:ext cx="16516547" cy="1164590"/>
          </a:xfrm>
          <a:prstGeom prst="rect">
            <a:avLst/>
          </a:prstGeom>
        </p:spPr>
        <p:txBody>
          <a:bodyPr anchor="t" rtlCol="false" tIns="0" lIns="0" bIns="0" rIns="0">
            <a:spAutoFit/>
          </a:bodyPr>
          <a:lstStyle/>
          <a:p>
            <a:pPr algn="ctr">
              <a:lnSpc>
                <a:spcPts val="4419"/>
              </a:lnSpc>
            </a:pPr>
          </a:p>
          <a:p>
            <a:pPr algn="ctr">
              <a:lnSpc>
                <a:spcPts val="4419"/>
              </a:lnSpc>
            </a:pPr>
            <a:r>
              <a:rPr lang="en-US" sz="5199">
                <a:solidFill>
                  <a:srgbClr val="FFF5D6"/>
                </a:solidFill>
                <a:latin typeface="TT Phobos Inline"/>
              </a:rPr>
              <a:t>O que é Diagrama de Interações?</a:t>
            </a:r>
          </a:p>
        </p:txBody>
      </p:sp>
      <p:sp>
        <p:nvSpPr>
          <p:cNvPr name="Freeform 6" id="6"/>
          <p:cNvSpPr/>
          <p:nvPr/>
        </p:nvSpPr>
        <p:spPr>
          <a:xfrm flipH="false" flipV="false" rot="0">
            <a:off x="13084935" y="5377869"/>
            <a:ext cx="5835432" cy="5453477"/>
          </a:xfrm>
          <a:custGeom>
            <a:avLst/>
            <a:gdLst/>
            <a:ahLst/>
            <a:cxnLst/>
            <a:rect r="r" b="b" t="t" l="l"/>
            <a:pathLst>
              <a:path h="5453477" w="5835432">
                <a:moveTo>
                  <a:pt x="0" y="0"/>
                </a:moveTo>
                <a:lnTo>
                  <a:pt x="5835432" y="0"/>
                </a:lnTo>
                <a:lnTo>
                  <a:pt x="5835432" y="5453476"/>
                </a:lnTo>
                <a:lnTo>
                  <a:pt x="0" y="54534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560112"/>
            <a:ext cx="8771732" cy="5166776"/>
          </a:xfrm>
          <a:custGeom>
            <a:avLst/>
            <a:gdLst/>
            <a:ahLst/>
            <a:cxnLst/>
            <a:rect r="r" b="b" t="t" l="l"/>
            <a:pathLst>
              <a:path h="5166776" w="8771732">
                <a:moveTo>
                  <a:pt x="0" y="0"/>
                </a:moveTo>
                <a:lnTo>
                  <a:pt x="8771732" y="0"/>
                </a:lnTo>
                <a:lnTo>
                  <a:pt x="8771732" y="5166776"/>
                </a:lnTo>
                <a:lnTo>
                  <a:pt x="0" y="5166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1248" y="413821"/>
            <a:ext cx="16516547" cy="1717040"/>
          </a:xfrm>
          <a:prstGeom prst="rect">
            <a:avLst/>
          </a:prstGeom>
        </p:spPr>
        <p:txBody>
          <a:bodyPr anchor="t" rtlCol="false" tIns="0" lIns="0" bIns="0" rIns="0">
            <a:spAutoFit/>
          </a:bodyPr>
          <a:lstStyle/>
          <a:p>
            <a:pPr algn="ctr">
              <a:lnSpc>
                <a:spcPts val="4419"/>
              </a:lnSpc>
            </a:pPr>
          </a:p>
          <a:p>
            <a:pPr algn="ctr">
              <a:lnSpc>
                <a:spcPts val="4419"/>
              </a:lnSpc>
            </a:pPr>
            <a:r>
              <a:rPr lang="en-US" sz="5199">
                <a:solidFill>
                  <a:srgbClr val="FFF5D6"/>
                </a:solidFill>
                <a:latin typeface="TT Phobos Inline"/>
              </a:rPr>
              <a:t> Diagrama de Interações</a:t>
            </a:r>
          </a:p>
          <a:p>
            <a:pPr algn="ctr">
              <a:lnSpc>
                <a:spcPts val="4419"/>
              </a:lnSpc>
            </a:pPr>
          </a:p>
        </p:txBody>
      </p:sp>
      <p:sp>
        <p:nvSpPr>
          <p:cNvPr name="TextBox 4" id="4"/>
          <p:cNvSpPr txBox="true"/>
          <p:nvPr/>
        </p:nvSpPr>
        <p:spPr>
          <a:xfrm rot="0">
            <a:off x="471248" y="3424554"/>
            <a:ext cx="10150018" cy="1718946"/>
          </a:xfrm>
          <a:prstGeom prst="rect">
            <a:avLst/>
          </a:prstGeom>
        </p:spPr>
        <p:txBody>
          <a:bodyPr anchor="t" rtlCol="false" tIns="0" lIns="0" bIns="0" rIns="0">
            <a:spAutoFit/>
          </a:bodyPr>
          <a:lstStyle/>
          <a:p>
            <a:pPr algn="just" marL="1014724" indent="-507362" lvl="1">
              <a:lnSpc>
                <a:spcPts val="6579"/>
              </a:lnSpc>
              <a:buFont typeface="Arial"/>
              <a:buChar char="•"/>
            </a:pPr>
            <a:r>
              <a:rPr lang="en-US" sz="4699">
                <a:solidFill>
                  <a:srgbClr val="FFF5D6"/>
                </a:solidFill>
                <a:latin typeface="Arial"/>
              </a:rPr>
              <a:t>Diagrama de Comunicação </a:t>
            </a:r>
          </a:p>
          <a:p>
            <a:pPr algn="just" marL="1014724" indent="-507362" lvl="1">
              <a:lnSpc>
                <a:spcPts val="6579"/>
              </a:lnSpc>
              <a:buFont typeface="Arial"/>
              <a:buChar char="•"/>
            </a:pPr>
            <a:r>
              <a:rPr lang="en-US" sz="4699">
                <a:solidFill>
                  <a:srgbClr val="FFF5D6"/>
                </a:solidFill>
                <a:latin typeface="Arial"/>
              </a:rPr>
              <a:t>Diagrama de Sequencia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4420528" y="4484638"/>
            <a:ext cx="823040" cy="503083"/>
          </a:xfrm>
          <a:custGeom>
            <a:avLst/>
            <a:gdLst/>
            <a:ahLst/>
            <a:cxnLst/>
            <a:rect r="r" b="b" t="t" l="l"/>
            <a:pathLst>
              <a:path h="503083" w="823040">
                <a:moveTo>
                  <a:pt x="0" y="0"/>
                </a:moveTo>
                <a:lnTo>
                  <a:pt x="823040" y="0"/>
                </a:lnTo>
                <a:lnTo>
                  <a:pt x="823040" y="503084"/>
                </a:lnTo>
                <a:lnTo>
                  <a:pt x="0" y="503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844757">
            <a:off x="16693510" y="4679712"/>
            <a:ext cx="823040" cy="503083"/>
          </a:xfrm>
          <a:custGeom>
            <a:avLst/>
            <a:gdLst/>
            <a:ahLst/>
            <a:cxnLst/>
            <a:rect r="r" b="b" t="t" l="l"/>
            <a:pathLst>
              <a:path h="503083" w="823040">
                <a:moveTo>
                  <a:pt x="0" y="0"/>
                </a:moveTo>
                <a:lnTo>
                  <a:pt x="823040" y="0"/>
                </a:lnTo>
                <a:lnTo>
                  <a:pt x="823040"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88483" y="1200150"/>
            <a:ext cx="16516547" cy="1164590"/>
          </a:xfrm>
          <a:prstGeom prst="rect">
            <a:avLst/>
          </a:prstGeom>
        </p:spPr>
        <p:txBody>
          <a:bodyPr anchor="t" rtlCol="false" tIns="0" lIns="0" bIns="0" rIns="0">
            <a:spAutoFit/>
          </a:bodyPr>
          <a:lstStyle/>
          <a:p>
            <a:pPr algn="ctr">
              <a:lnSpc>
                <a:spcPts val="4419"/>
              </a:lnSpc>
            </a:pPr>
          </a:p>
          <a:p>
            <a:pPr algn="ctr">
              <a:lnSpc>
                <a:spcPts val="4419"/>
              </a:lnSpc>
            </a:pPr>
            <a:r>
              <a:rPr lang="en-US" sz="5199">
                <a:solidFill>
                  <a:srgbClr val="FFF5D6"/>
                </a:solidFill>
                <a:latin typeface="TT Phobos Inline"/>
              </a:rPr>
              <a:t>DIAGRAMA DE SEQUENCIA</a:t>
            </a:r>
          </a:p>
        </p:txBody>
      </p:sp>
      <p:sp>
        <p:nvSpPr>
          <p:cNvPr name="TextBox 5" id="5"/>
          <p:cNvSpPr txBox="true"/>
          <p:nvPr/>
        </p:nvSpPr>
        <p:spPr>
          <a:xfrm rot="0">
            <a:off x="1318862" y="3382532"/>
            <a:ext cx="16452164" cy="3847799"/>
          </a:xfrm>
          <a:prstGeom prst="rect">
            <a:avLst/>
          </a:prstGeom>
        </p:spPr>
        <p:txBody>
          <a:bodyPr anchor="t" rtlCol="false" tIns="0" lIns="0" bIns="0" rIns="0">
            <a:spAutoFit/>
          </a:bodyPr>
          <a:lstStyle/>
          <a:p>
            <a:pPr algn="just">
              <a:lnSpc>
                <a:spcPts val="4995"/>
              </a:lnSpc>
            </a:pPr>
            <a:r>
              <a:rPr lang="en-US" sz="3568">
                <a:solidFill>
                  <a:srgbClr val="FFF5D6"/>
                </a:solidFill>
                <a:latin typeface="Arial"/>
              </a:rPr>
              <a:t>O objetivo principal é determinar a ordem dos eventos, as mensagens enviadas, os métodos chamados e a interação entre objetos dentro de um processo. Geralmente vinculado a um caso de uso, o diagrama de sequência é útil para documentar e gerar visualizações diretas a partir de casos de uso.</a:t>
            </a:r>
          </a:p>
          <a:p>
            <a:pPr algn="just">
              <a:lnSpc>
                <a:spcPts val="4995"/>
              </a:lnSpc>
            </a:pPr>
          </a:p>
          <a:p>
            <a:pPr algn="just">
              <a:lnSpc>
                <a:spcPts val="4995"/>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4420528" y="5589917"/>
            <a:ext cx="823040" cy="503083"/>
          </a:xfrm>
          <a:custGeom>
            <a:avLst/>
            <a:gdLst/>
            <a:ahLst/>
            <a:cxnLst/>
            <a:rect r="r" b="b" t="t" l="l"/>
            <a:pathLst>
              <a:path h="503083" w="823040">
                <a:moveTo>
                  <a:pt x="0" y="0"/>
                </a:moveTo>
                <a:lnTo>
                  <a:pt x="823040" y="0"/>
                </a:lnTo>
                <a:lnTo>
                  <a:pt x="823040"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7119" y="1921222"/>
            <a:ext cx="4263136" cy="4263136"/>
          </a:xfrm>
          <a:custGeom>
            <a:avLst/>
            <a:gdLst/>
            <a:ahLst/>
            <a:cxnLst/>
            <a:rect r="r" b="b" t="t" l="l"/>
            <a:pathLst>
              <a:path h="4263136" w="4263136">
                <a:moveTo>
                  <a:pt x="0" y="0"/>
                </a:moveTo>
                <a:lnTo>
                  <a:pt x="4263136" y="0"/>
                </a:lnTo>
                <a:lnTo>
                  <a:pt x="4263136" y="4263136"/>
                </a:lnTo>
                <a:lnTo>
                  <a:pt x="0" y="4263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1129" y="2460148"/>
            <a:ext cx="2486640" cy="2976054"/>
          </a:xfrm>
          <a:custGeom>
            <a:avLst/>
            <a:gdLst/>
            <a:ahLst/>
            <a:cxnLst/>
            <a:rect r="r" b="b" t="t" l="l"/>
            <a:pathLst>
              <a:path h="2976054" w="2486640">
                <a:moveTo>
                  <a:pt x="0" y="0"/>
                </a:moveTo>
                <a:lnTo>
                  <a:pt x="2486640" y="0"/>
                </a:lnTo>
                <a:lnTo>
                  <a:pt x="2486640" y="2976054"/>
                </a:lnTo>
                <a:lnTo>
                  <a:pt x="0" y="2976054"/>
                </a:lnTo>
                <a:lnTo>
                  <a:pt x="0" y="0"/>
                </a:lnTo>
                <a:close/>
              </a:path>
            </a:pathLst>
          </a:custGeom>
          <a:blipFill>
            <a:blip r:embed="rId6"/>
            <a:stretch>
              <a:fillRect l="-3781" t="0" r="-3781" b="0"/>
            </a:stretch>
          </a:blipFill>
        </p:spPr>
      </p:sp>
      <p:sp>
        <p:nvSpPr>
          <p:cNvPr name="Freeform 5" id="5"/>
          <p:cNvSpPr/>
          <p:nvPr/>
        </p:nvSpPr>
        <p:spPr>
          <a:xfrm flipH="false" flipV="false" rot="0">
            <a:off x="200624" y="5624617"/>
            <a:ext cx="4662383" cy="4662383"/>
          </a:xfrm>
          <a:custGeom>
            <a:avLst/>
            <a:gdLst/>
            <a:ahLst/>
            <a:cxnLst/>
            <a:rect r="r" b="b" t="t" l="l"/>
            <a:pathLst>
              <a:path h="4662383" w="4662383">
                <a:moveTo>
                  <a:pt x="0" y="0"/>
                </a:moveTo>
                <a:lnTo>
                  <a:pt x="4662383" y="0"/>
                </a:lnTo>
                <a:lnTo>
                  <a:pt x="4662383" y="4662383"/>
                </a:lnTo>
                <a:lnTo>
                  <a:pt x="0" y="46623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909791" y="6298658"/>
            <a:ext cx="3016227" cy="3302169"/>
          </a:xfrm>
          <a:custGeom>
            <a:avLst/>
            <a:gdLst/>
            <a:ahLst/>
            <a:cxnLst/>
            <a:rect r="r" b="b" t="t" l="l"/>
            <a:pathLst>
              <a:path h="3302169" w="3016227">
                <a:moveTo>
                  <a:pt x="0" y="0"/>
                </a:moveTo>
                <a:lnTo>
                  <a:pt x="3016226" y="0"/>
                </a:lnTo>
                <a:lnTo>
                  <a:pt x="3016226" y="3302169"/>
                </a:lnTo>
                <a:lnTo>
                  <a:pt x="0" y="3302169"/>
                </a:lnTo>
                <a:lnTo>
                  <a:pt x="0" y="0"/>
                </a:lnTo>
                <a:close/>
              </a:path>
            </a:pathLst>
          </a:custGeom>
          <a:blipFill>
            <a:blip r:embed="rId7"/>
            <a:stretch>
              <a:fillRect l="0" t="0" r="0" b="0"/>
            </a:stretch>
          </a:blipFill>
        </p:spPr>
      </p:sp>
      <p:sp>
        <p:nvSpPr>
          <p:cNvPr name="TextBox 7" id="7"/>
          <p:cNvSpPr txBox="true"/>
          <p:nvPr/>
        </p:nvSpPr>
        <p:spPr>
          <a:xfrm rot="0">
            <a:off x="3926017" y="2662912"/>
            <a:ext cx="10150018" cy="1965960"/>
          </a:xfrm>
          <a:prstGeom prst="rect">
            <a:avLst/>
          </a:prstGeom>
        </p:spPr>
        <p:txBody>
          <a:bodyPr anchor="t" rtlCol="false" tIns="0" lIns="0" bIns="0" rIns="0">
            <a:spAutoFit/>
          </a:bodyPr>
          <a:lstStyle/>
          <a:p>
            <a:pPr algn="just">
              <a:lnSpc>
                <a:spcPts val="5040"/>
              </a:lnSpc>
            </a:pPr>
            <a:r>
              <a:rPr lang="en-US" sz="3600">
                <a:solidFill>
                  <a:srgbClr val="FFF5D6"/>
                </a:solidFill>
                <a:latin typeface="Arial Bold"/>
              </a:rPr>
              <a:t>Atores:</a:t>
            </a:r>
            <a:r>
              <a:rPr lang="en-US" sz="3600">
                <a:solidFill>
                  <a:srgbClr val="FFF5D6"/>
                </a:solidFill>
                <a:latin typeface="Arial"/>
              </a:rPr>
              <a:t>  São instâncias dos atores declarados no diagrama de caso de uso.</a:t>
            </a:r>
          </a:p>
          <a:p>
            <a:pPr algn="just">
              <a:lnSpc>
                <a:spcPts val="5040"/>
              </a:lnSpc>
            </a:pPr>
          </a:p>
        </p:txBody>
      </p:sp>
      <p:sp>
        <p:nvSpPr>
          <p:cNvPr name="TextBox 8" id="8"/>
          <p:cNvSpPr txBox="true"/>
          <p:nvPr/>
        </p:nvSpPr>
        <p:spPr>
          <a:xfrm rot="0">
            <a:off x="5718658" y="7414117"/>
            <a:ext cx="10950118" cy="1965960"/>
          </a:xfrm>
          <a:prstGeom prst="rect">
            <a:avLst/>
          </a:prstGeom>
        </p:spPr>
        <p:txBody>
          <a:bodyPr anchor="t" rtlCol="false" tIns="0" lIns="0" bIns="0" rIns="0">
            <a:spAutoFit/>
          </a:bodyPr>
          <a:lstStyle/>
          <a:p>
            <a:pPr algn="just">
              <a:lnSpc>
                <a:spcPts val="5040"/>
              </a:lnSpc>
            </a:pPr>
            <a:r>
              <a:rPr lang="en-US" sz="3600">
                <a:solidFill>
                  <a:srgbClr val="FFF5D6"/>
                </a:solidFill>
                <a:latin typeface="Arial Bold"/>
              </a:rPr>
              <a:t>Lifelines: </a:t>
            </a:r>
            <a:r>
              <a:rPr lang="en-US" sz="3600">
                <a:solidFill>
                  <a:srgbClr val="FFF5D6"/>
                </a:solidFill>
                <a:latin typeface="Arial"/>
              </a:rPr>
              <a:t>São linhas verticais que se estendem ao longo do diagrama para indicar a vida do objeto durante a interação.</a:t>
            </a:r>
          </a:p>
        </p:txBody>
      </p:sp>
      <p:sp>
        <p:nvSpPr>
          <p:cNvPr name="TextBox 9" id="9"/>
          <p:cNvSpPr txBox="true"/>
          <p:nvPr/>
        </p:nvSpPr>
        <p:spPr>
          <a:xfrm rot="0">
            <a:off x="1794449" y="642332"/>
            <a:ext cx="16516547" cy="1164590"/>
          </a:xfrm>
          <a:prstGeom prst="rect">
            <a:avLst/>
          </a:prstGeom>
        </p:spPr>
        <p:txBody>
          <a:bodyPr anchor="t" rtlCol="false" tIns="0" lIns="0" bIns="0" rIns="0">
            <a:spAutoFit/>
          </a:bodyPr>
          <a:lstStyle/>
          <a:p>
            <a:pPr algn="ctr">
              <a:lnSpc>
                <a:spcPts val="4419"/>
              </a:lnSpc>
            </a:pPr>
          </a:p>
          <a:p>
            <a:pPr algn="ctr">
              <a:lnSpc>
                <a:spcPts val="4419"/>
              </a:lnSpc>
            </a:pPr>
            <a:r>
              <a:rPr lang="en-US" sz="5199">
                <a:solidFill>
                  <a:srgbClr val="FFF5D6"/>
                </a:solidFill>
                <a:latin typeface="TT Phobos Inline"/>
              </a:rPr>
              <a:t>NOTAÇÕES DO DIAGRAMA DE SEQUENCIA</a:t>
            </a:r>
          </a:p>
        </p:txBody>
      </p:sp>
      <p:sp>
        <p:nvSpPr>
          <p:cNvPr name="TextBox 10" id="10"/>
          <p:cNvSpPr txBox="true"/>
          <p:nvPr/>
        </p:nvSpPr>
        <p:spPr>
          <a:xfrm rot="0">
            <a:off x="4863007" y="5038582"/>
            <a:ext cx="10950118" cy="1965960"/>
          </a:xfrm>
          <a:prstGeom prst="rect">
            <a:avLst/>
          </a:prstGeom>
        </p:spPr>
        <p:txBody>
          <a:bodyPr anchor="t" rtlCol="false" tIns="0" lIns="0" bIns="0" rIns="0">
            <a:spAutoFit/>
          </a:bodyPr>
          <a:lstStyle/>
          <a:p>
            <a:pPr algn="just">
              <a:lnSpc>
                <a:spcPts val="5040"/>
              </a:lnSpc>
            </a:pPr>
            <a:r>
              <a:rPr lang="en-US" sz="3600">
                <a:solidFill>
                  <a:srgbClr val="FFF5D6"/>
                </a:solidFill>
                <a:latin typeface="Arial Bold"/>
              </a:rPr>
              <a:t>Objetos: </a:t>
            </a:r>
            <a:r>
              <a:rPr lang="en-US" sz="3600">
                <a:solidFill>
                  <a:srgbClr val="FFF5D6"/>
                </a:solidFill>
                <a:latin typeface="Arial"/>
              </a:rPr>
              <a:t>Representam instâncias específicas de classes no sistema.</a:t>
            </a:r>
          </a:p>
          <a:p>
            <a:pPr algn="just">
              <a:lnSpc>
                <a:spcPts val="5040"/>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4844757">
            <a:off x="16693510" y="4679712"/>
            <a:ext cx="823040" cy="503083"/>
          </a:xfrm>
          <a:custGeom>
            <a:avLst/>
            <a:gdLst/>
            <a:ahLst/>
            <a:cxnLst/>
            <a:rect r="r" b="b" t="t" l="l"/>
            <a:pathLst>
              <a:path h="503083" w="823040">
                <a:moveTo>
                  <a:pt x="0" y="0"/>
                </a:moveTo>
                <a:lnTo>
                  <a:pt x="823040" y="0"/>
                </a:lnTo>
                <a:lnTo>
                  <a:pt x="823040"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517042" y="1812290"/>
            <a:ext cx="8093847" cy="7912674"/>
            <a:chOff x="0" y="0"/>
            <a:chExt cx="832870" cy="814227"/>
          </a:xfrm>
        </p:grpSpPr>
        <p:sp>
          <p:nvSpPr>
            <p:cNvPr name="Freeform 4" id="4"/>
            <p:cNvSpPr/>
            <p:nvPr/>
          </p:nvSpPr>
          <p:spPr>
            <a:xfrm flipH="false" flipV="false" rot="0">
              <a:off x="0" y="0"/>
              <a:ext cx="832870" cy="814227"/>
            </a:xfrm>
            <a:custGeom>
              <a:avLst/>
              <a:gdLst/>
              <a:ahLst/>
              <a:cxnLst/>
              <a:rect r="r" b="b" t="t" l="l"/>
              <a:pathLst>
                <a:path h="814227" w="832870">
                  <a:moveTo>
                    <a:pt x="416435" y="0"/>
                  </a:moveTo>
                  <a:cubicBezTo>
                    <a:pt x="186444" y="0"/>
                    <a:pt x="0" y="182271"/>
                    <a:pt x="0" y="407114"/>
                  </a:cubicBezTo>
                  <a:cubicBezTo>
                    <a:pt x="0" y="631956"/>
                    <a:pt x="186444" y="814227"/>
                    <a:pt x="416435" y="814227"/>
                  </a:cubicBezTo>
                  <a:cubicBezTo>
                    <a:pt x="646426" y="814227"/>
                    <a:pt x="832870" y="631956"/>
                    <a:pt x="832870" y="407114"/>
                  </a:cubicBezTo>
                  <a:cubicBezTo>
                    <a:pt x="832870" y="182271"/>
                    <a:pt x="646426" y="0"/>
                    <a:pt x="416435" y="0"/>
                  </a:cubicBezTo>
                  <a:close/>
                </a:path>
              </a:pathLst>
            </a:custGeom>
            <a:solidFill>
              <a:srgbClr val="96B7B5"/>
            </a:solidFill>
          </p:spPr>
        </p:sp>
        <p:sp>
          <p:nvSpPr>
            <p:cNvPr name="TextBox 5" id="5"/>
            <p:cNvSpPr txBox="true"/>
            <p:nvPr/>
          </p:nvSpPr>
          <p:spPr>
            <a:xfrm>
              <a:off x="78082" y="134"/>
              <a:ext cx="676707" cy="737760"/>
            </a:xfrm>
            <a:prstGeom prst="rect">
              <a:avLst/>
            </a:prstGeom>
          </p:spPr>
          <p:txBody>
            <a:bodyPr anchor="ctr" rtlCol="false" tIns="50800" lIns="50800" bIns="50800" rIns="50800"/>
            <a:lstStyle/>
            <a:p>
              <a:pPr algn="ctr">
                <a:lnSpc>
                  <a:spcPts val="2679"/>
                </a:lnSpc>
              </a:pPr>
            </a:p>
          </p:txBody>
        </p:sp>
      </p:grpSp>
      <p:sp>
        <p:nvSpPr>
          <p:cNvPr name="Freeform 6" id="6"/>
          <p:cNvSpPr/>
          <p:nvPr/>
        </p:nvSpPr>
        <p:spPr>
          <a:xfrm flipH="false" flipV="false" rot="0">
            <a:off x="10517042" y="3154366"/>
            <a:ext cx="8093847" cy="6343050"/>
          </a:xfrm>
          <a:custGeom>
            <a:avLst/>
            <a:gdLst/>
            <a:ahLst/>
            <a:cxnLst/>
            <a:rect r="r" b="b" t="t" l="l"/>
            <a:pathLst>
              <a:path h="6343050" w="8093847">
                <a:moveTo>
                  <a:pt x="0" y="0"/>
                </a:moveTo>
                <a:lnTo>
                  <a:pt x="8093847" y="0"/>
                </a:lnTo>
                <a:lnTo>
                  <a:pt x="8093847" y="6343051"/>
                </a:lnTo>
                <a:lnTo>
                  <a:pt x="0" y="6343051"/>
                </a:lnTo>
                <a:lnTo>
                  <a:pt x="0" y="0"/>
                </a:lnTo>
                <a:close/>
              </a:path>
            </a:pathLst>
          </a:custGeom>
          <a:blipFill>
            <a:blip r:embed="rId4"/>
            <a:stretch>
              <a:fillRect l="0" t="0" r="0" b="0"/>
            </a:stretch>
          </a:blipFill>
        </p:spPr>
      </p:sp>
      <p:sp>
        <p:nvSpPr>
          <p:cNvPr name="TextBox 7" id="7"/>
          <p:cNvSpPr txBox="true"/>
          <p:nvPr/>
        </p:nvSpPr>
        <p:spPr>
          <a:xfrm rot="0">
            <a:off x="1028700" y="1200150"/>
            <a:ext cx="16516547" cy="61214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NOTAÇÕES DO DIAGRAMA DE SEQUENCIA</a:t>
            </a:r>
          </a:p>
        </p:txBody>
      </p:sp>
      <p:sp>
        <p:nvSpPr>
          <p:cNvPr name="TextBox 8" id="8"/>
          <p:cNvSpPr txBox="true"/>
          <p:nvPr/>
        </p:nvSpPr>
        <p:spPr>
          <a:xfrm rot="0">
            <a:off x="1028700" y="3799683"/>
            <a:ext cx="9100629" cy="2110740"/>
          </a:xfrm>
          <a:prstGeom prst="rect">
            <a:avLst/>
          </a:prstGeom>
        </p:spPr>
        <p:txBody>
          <a:bodyPr anchor="t" rtlCol="false" tIns="0" lIns="0" bIns="0" rIns="0">
            <a:spAutoFit/>
          </a:bodyPr>
          <a:lstStyle/>
          <a:p>
            <a:pPr algn="just">
              <a:lnSpc>
                <a:spcPts val="5459"/>
              </a:lnSpc>
            </a:pPr>
            <a:r>
              <a:rPr lang="en-US" sz="3899">
                <a:solidFill>
                  <a:srgbClr val="FFF5D6"/>
                </a:solidFill>
                <a:latin typeface="Arial Bold"/>
              </a:rPr>
              <a:t>Barras de Ativação:</a:t>
            </a:r>
            <a:r>
              <a:rPr lang="en-US" sz="3899">
                <a:solidFill>
                  <a:srgbClr val="FFF5D6"/>
                </a:solidFill>
                <a:latin typeface="Arial"/>
              </a:rPr>
              <a:t> São períodos que um determinado objeto esta participando ativamente de um processo.</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4844757">
            <a:off x="16693510" y="4679712"/>
            <a:ext cx="823040" cy="503083"/>
          </a:xfrm>
          <a:custGeom>
            <a:avLst/>
            <a:gdLst/>
            <a:ahLst/>
            <a:cxnLst/>
            <a:rect r="r" b="b" t="t" l="l"/>
            <a:pathLst>
              <a:path h="503083" w="823040">
                <a:moveTo>
                  <a:pt x="0" y="0"/>
                </a:moveTo>
                <a:lnTo>
                  <a:pt x="823040" y="0"/>
                </a:lnTo>
                <a:lnTo>
                  <a:pt x="823040"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8111585" y="4461474"/>
            <a:ext cx="3300693" cy="38100"/>
          </a:xfrm>
          <a:prstGeom prst="line">
            <a:avLst/>
          </a:prstGeom>
          <a:ln cap="flat" w="76200">
            <a:solidFill>
              <a:srgbClr val="FFF5D6"/>
            </a:solidFill>
            <a:prstDash val="solid"/>
            <a:headEnd type="none" len="sm" w="sm"/>
            <a:tailEnd type="triangle" len="med" w="lg"/>
          </a:ln>
        </p:spPr>
      </p:sp>
      <p:sp>
        <p:nvSpPr>
          <p:cNvPr name="AutoShape 4" id="4"/>
          <p:cNvSpPr/>
          <p:nvPr/>
        </p:nvSpPr>
        <p:spPr>
          <a:xfrm>
            <a:off x="8144873" y="5856803"/>
            <a:ext cx="3301310" cy="38079"/>
          </a:xfrm>
          <a:prstGeom prst="line">
            <a:avLst/>
          </a:prstGeom>
          <a:ln cap="flat" w="76200">
            <a:solidFill>
              <a:srgbClr val="FFF5D6"/>
            </a:solidFill>
            <a:prstDash val="sysDot"/>
            <a:headEnd type="none" len="sm" w="sm"/>
            <a:tailEnd type="arrow" len="sm" w="med"/>
          </a:ln>
        </p:spPr>
      </p:sp>
      <p:sp>
        <p:nvSpPr>
          <p:cNvPr name="AutoShape 5" id="5"/>
          <p:cNvSpPr/>
          <p:nvPr/>
        </p:nvSpPr>
        <p:spPr>
          <a:xfrm>
            <a:off x="8168362" y="7079739"/>
            <a:ext cx="3302561" cy="0"/>
          </a:xfrm>
          <a:prstGeom prst="line">
            <a:avLst/>
          </a:prstGeom>
          <a:ln cap="flat" w="76200">
            <a:solidFill>
              <a:srgbClr val="FFF5D6"/>
            </a:solidFill>
            <a:prstDash val="solid"/>
            <a:headEnd type="none" len="sm" w="sm"/>
            <a:tailEnd type="arrow" len="sm" w="med"/>
          </a:ln>
        </p:spPr>
      </p:sp>
      <p:sp>
        <p:nvSpPr>
          <p:cNvPr name="Freeform 6" id="6"/>
          <p:cNvSpPr/>
          <p:nvPr/>
        </p:nvSpPr>
        <p:spPr>
          <a:xfrm flipH="false" flipV="false" rot="0">
            <a:off x="11446623" y="2491700"/>
            <a:ext cx="6841377" cy="6841377"/>
          </a:xfrm>
          <a:custGeom>
            <a:avLst/>
            <a:gdLst/>
            <a:ahLst/>
            <a:cxnLst/>
            <a:rect r="r" b="b" t="t" l="l"/>
            <a:pathLst>
              <a:path h="6841377" w="6841377">
                <a:moveTo>
                  <a:pt x="0" y="0"/>
                </a:moveTo>
                <a:lnTo>
                  <a:pt x="6841377" y="0"/>
                </a:lnTo>
                <a:lnTo>
                  <a:pt x="6841377" y="6841377"/>
                </a:lnTo>
                <a:lnTo>
                  <a:pt x="0" y="684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991480" y="3542792"/>
            <a:ext cx="5822189" cy="4818364"/>
          </a:xfrm>
          <a:custGeom>
            <a:avLst/>
            <a:gdLst/>
            <a:ahLst/>
            <a:cxnLst/>
            <a:rect r="r" b="b" t="t" l="l"/>
            <a:pathLst>
              <a:path h="4818364" w="5822189">
                <a:moveTo>
                  <a:pt x="0" y="0"/>
                </a:moveTo>
                <a:lnTo>
                  <a:pt x="5822189" y="0"/>
                </a:lnTo>
                <a:lnTo>
                  <a:pt x="5822189" y="4818363"/>
                </a:lnTo>
                <a:lnTo>
                  <a:pt x="0" y="4818363"/>
                </a:lnTo>
                <a:lnTo>
                  <a:pt x="0" y="0"/>
                </a:lnTo>
                <a:close/>
              </a:path>
            </a:pathLst>
          </a:custGeom>
          <a:blipFill>
            <a:blip r:embed="rId6"/>
            <a:stretch>
              <a:fillRect l="0" t="0" r="0" b="0"/>
            </a:stretch>
          </a:blipFill>
        </p:spPr>
      </p:sp>
      <p:sp>
        <p:nvSpPr>
          <p:cNvPr name="TextBox 8" id="8"/>
          <p:cNvSpPr txBox="true"/>
          <p:nvPr/>
        </p:nvSpPr>
        <p:spPr>
          <a:xfrm rot="0">
            <a:off x="1028700" y="1125195"/>
            <a:ext cx="16516547" cy="61214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MENSAGENS</a:t>
            </a:r>
          </a:p>
        </p:txBody>
      </p:sp>
      <p:sp>
        <p:nvSpPr>
          <p:cNvPr name="TextBox 9" id="9"/>
          <p:cNvSpPr txBox="true"/>
          <p:nvPr/>
        </p:nvSpPr>
        <p:spPr>
          <a:xfrm rot="0">
            <a:off x="1053441" y="4282269"/>
            <a:ext cx="6221992" cy="567953"/>
          </a:xfrm>
          <a:prstGeom prst="rect">
            <a:avLst/>
          </a:prstGeom>
        </p:spPr>
        <p:txBody>
          <a:bodyPr anchor="t" rtlCol="false" tIns="0" lIns="0" bIns="0" rIns="0">
            <a:spAutoFit/>
          </a:bodyPr>
          <a:lstStyle/>
          <a:p>
            <a:pPr algn="ctr" marL="896233" indent="-448117" lvl="1">
              <a:lnSpc>
                <a:spcPts val="3528"/>
              </a:lnSpc>
              <a:buFont typeface="Arial"/>
              <a:buChar char="•"/>
            </a:pPr>
            <a:r>
              <a:rPr lang="en-US" sz="4151">
                <a:solidFill>
                  <a:srgbClr val="FFF5D6"/>
                </a:solidFill>
                <a:latin typeface="Arial"/>
              </a:rPr>
              <a:t>Mensagem síncrona</a:t>
            </a:r>
          </a:p>
        </p:txBody>
      </p:sp>
      <p:sp>
        <p:nvSpPr>
          <p:cNvPr name="TextBox 10" id="10"/>
          <p:cNvSpPr txBox="true"/>
          <p:nvPr/>
        </p:nvSpPr>
        <p:spPr>
          <a:xfrm rot="0">
            <a:off x="1085917" y="6786237"/>
            <a:ext cx="6760816" cy="567953"/>
          </a:xfrm>
          <a:prstGeom prst="rect">
            <a:avLst/>
          </a:prstGeom>
        </p:spPr>
        <p:txBody>
          <a:bodyPr anchor="t" rtlCol="false" tIns="0" lIns="0" bIns="0" rIns="0">
            <a:spAutoFit/>
          </a:bodyPr>
          <a:lstStyle/>
          <a:p>
            <a:pPr algn="ctr" marL="896233" indent="-448117" lvl="1">
              <a:lnSpc>
                <a:spcPts val="3528"/>
              </a:lnSpc>
              <a:buFont typeface="Arial"/>
              <a:buChar char="•"/>
            </a:pPr>
            <a:r>
              <a:rPr lang="en-US" sz="4151">
                <a:solidFill>
                  <a:srgbClr val="FFF5D6"/>
                </a:solidFill>
                <a:latin typeface="Arial"/>
              </a:rPr>
              <a:t>Mensagem assíncrona</a:t>
            </a:r>
          </a:p>
        </p:txBody>
      </p:sp>
      <p:sp>
        <p:nvSpPr>
          <p:cNvPr name="TextBox 11" id="11"/>
          <p:cNvSpPr txBox="true"/>
          <p:nvPr/>
        </p:nvSpPr>
        <p:spPr>
          <a:xfrm rot="0">
            <a:off x="1085917" y="5469216"/>
            <a:ext cx="6577643" cy="1022666"/>
          </a:xfrm>
          <a:prstGeom prst="rect">
            <a:avLst/>
          </a:prstGeom>
        </p:spPr>
        <p:txBody>
          <a:bodyPr anchor="t" rtlCol="false" tIns="0" lIns="0" bIns="0" rIns="0">
            <a:spAutoFit/>
          </a:bodyPr>
          <a:lstStyle/>
          <a:p>
            <a:pPr algn="ctr" marL="895976" indent="-447988" lvl="1">
              <a:lnSpc>
                <a:spcPts val="3527"/>
              </a:lnSpc>
              <a:buFont typeface="Arial"/>
              <a:buChar char="•"/>
            </a:pPr>
            <a:r>
              <a:rPr lang="en-US" sz="4149">
                <a:solidFill>
                  <a:srgbClr val="FFF5D6"/>
                </a:solidFill>
                <a:latin typeface="Arial"/>
              </a:rPr>
              <a:t>Mensagem de retorno</a:t>
            </a:r>
          </a:p>
          <a:p>
            <a:pPr algn="ctr">
              <a:lnSpc>
                <a:spcPts val="3527"/>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4844757">
            <a:off x="16693510" y="4679712"/>
            <a:ext cx="823040" cy="503083"/>
          </a:xfrm>
          <a:custGeom>
            <a:avLst/>
            <a:gdLst/>
            <a:ahLst/>
            <a:cxnLst/>
            <a:rect r="r" b="b" t="t" l="l"/>
            <a:pathLst>
              <a:path h="503083" w="823040">
                <a:moveTo>
                  <a:pt x="0" y="0"/>
                </a:moveTo>
                <a:lnTo>
                  <a:pt x="823040" y="0"/>
                </a:lnTo>
                <a:lnTo>
                  <a:pt x="823040"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29329" y="-869544"/>
            <a:ext cx="12935015" cy="12350588"/>
            <a:chOff x="0" y="0"/>
            <a:chExt cx="872767" cy="833333"/>
          </a:xfrm>
        </p:grpSpPr>
        <p:sp>
          <p:nvSpPr>
            <p:cNvPr name="Freeform 4" id="4"/>
            <p:cNvSpPr/>
            <p:nvPr/>
          </p:nvSpPr>
          <p:spPr>
            <a:xfrm flipH="false" flipV="false" rot="0">
              <a:off x="0" y="0"/>
              <a:ext cx="872767" cy="833334"/>
            </a:xfrm>
            <a:custGeom>
              <a:avLst/>
              <a:gdLst/>
              <a:ahLst/>
              <a:cxnLst/>
              <a:rect r="r" b="b" t="t" l="l"/>
              <a:pathLst>
                <a:path h="833334" w="872767">
                  <a:moveTo>
                    <a:pt x="436383" y="0"/>
                  </a:moveTo>
                  <a:cubicBezTo>
                    <a:pt x="195375" y="0"/>
                    <a:pt x="0" y="186548"/>
                    <a:pt x="0" y="416667"/>
                  </a:cubicBezTo>
                  <a:cubicBezTo>
                    <a:pt x="0" y="646785"/>
                    <a:pt x="195375" y="833334"/>
                    <a:pt x="436383" y="833334"/>
                  </a:cubicBezTo>
                  <a:cubicBezTo>
                    <a:pt x="677391" y="833334"/>
                    <a:pt x="872767" y="646785"/>
                    <a:pt x="872767" y="416667"/>
                  </a:cubicBezTo>
                  <a:cubicBezTo>
                    <a:pt x="872767" y="186548"/>
                    <a:pt x="677391" y="0"/>
                    <a:pt x="436383" y="0"/>
                  </a:cubicBezTo>
                  <a:close/>
                </a:path>
              </a:pathLst>
            </a:custGeom>
            <a:solidFill>
              <a:srgbClr val="96B7B5"/>
            </a:solidFill>
          </p:spPr>
        </p:sp>
        <p:sp>
          <p:nvSpPr>
            <p:cNvPr name="TextBox 5" id="5"/>
            <p:cNvSpPr txBox="true"/>
            <p:nvPr/>
          </p:nvSpPr>
          <p:spPr>
            <a:xfrm>
              <a:off x="81822" y="1925"/>
              <a:ext cx="709123" cy="753283"/>
            </a:xfrm>
            <a:prstGeom prst="rect">
              <a:avLst/>
            </a:prstGeom>
          </p:spPr>
          <p:txBody>
            <a:bodyPr anchor="ctr" rtlCol="false" tIns="50800" lIns="50800" bIns="50800" rIns="50800"/>
            <a:lstStyle/>
            <a:p>
              <a:pPr algn="ctr">
                <a:lnSpc>
                  <a:spcPts val="2679"/>
                </a:lnSpc>
              </a:pPr>
            </a:p>
          </p:txBody>
        </p:sp>
      </p:grpSp>
      <p:sp>
        <p:nvSpPr>
          <p:cNvPr name="Freeform 6" id="6"/>
          <p:cNvSpPr/>
          <p:nvPr/>
        </p:nvSpPr>
        <p:spPr>
          <a:xfrm flipH="false" flipV="false" rot="0">
            <a:off x="11463860" y="2221991"/>
            <a:ext cx="7504280" cy="7195115"/>
          </a:xfrm>
          <a:custGeom>
            <a:avLst/>
            <a:gdLst/>
            <a:ahLst/>
            <a:cxnLst/>
            <a:rect r="r" b="b" t="t" l="l"/>
            <a:pathLst>
              <a:path h="7195115" w="7504280">
                <a:moveTo>
                  <a:pt x="0" y="0"/>
                </a:moveTo>
                <a:lnTo>
                  <a:pt x="7504280" y="0"/>
                </a:lnTo>
                <a:lnTo>
                  <a:pt x="7504280" y="7195115"/>
                </a:lnTo>
                <a:lnTo>
                  <a:pt x="0" y="7195115"/>
                </a:lnTo>
                <a:lnTo>
                  <a:pt x="0" y="0"/>
                </a:lnTo>
                <a:close/>
              </a:path>
            </a:pathLst>
          </a:custGeom>
          <a:blipFill>
            <a:blip r:embed="rId4"/>
            <a:stretch>
              <a:fillRect l="0" t="0" r="0" b="0"/>
            </a:stretch>
          </a:blipFill>
        </p:spPr>
      </p:sp>
      <p:sp>
        <p:nvSpPr>
          <p:cNvPr name="TextBox 7" id="7"/>
          <p:cNvSpPr txBox="true"/>
          <p:nvPr/>
        </p:nvSpPr>
        <p:spPr>
          <a:xfrm rot="0">
            <a:off x="742753" y="1200150"/>
            <a:ext cx="16516547" cy="61214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MENSAGENS</a:t>
            </a:r>
          </a:p>
        </p:txBody>
      </p:sp>
      <p:sp>
        <p:nvSpPr>
          <p:cNvPr name="TextBox 8" id="8"/>
          <p:cNvSpPr txBox="true"/>
          <p:nvPr/>
        </p:nvSpPr>
        <p:spPr>
          <a:xfrm rot="0">
            <a:off x="742753" y="3799683"/>
            <a:ext cx="9386576" cy="3622103"/>
          </a:xfrm>
          <a:prstGeom prst="rect">
            <a:avLst/>
          </a:prstGeom>
        </p:spPr>
        <p:txBody>
          <a:bodyPr anchor="t" rtlCol="false" tIns="0" lIns="0" bIns="0" rIns="0">
            <a:spAutoFit/>
          </a:bodyPr>
          <a:lstStyle/>
          <a:p>
            <a:pPr algn="just">
              <a:lnSpc>
                <a:spcPts val="5631"/>
              </a:lnSpc>
            </a:pPr>
            <a:r>
              <a:rPr lang="en-US" sz="4022">
                <a:solidFill>
                  <a:srgbClr val="FFF5D6"/>
                </a:solidFill>
                <a:latin typeface="Arial Bold"/>
              </a:rPr>
              <a:t>Auto-chamada:</a:t>
            </a:r>
            <a:r>
              <a:rPr lang="en-US" sz="4022">
                <a:solidFill>
                  <a:srgbClr val="FFF5D6"/>
                </a:solidFill>
                <a:latin typeface="Arial"/>
              </a:rPr>
              <a:t> São mensagens que uma lifeline envia para si mesma. Uma mensagem parte da linha de vida do objeto e atinge a linha de vida do próprio objeto.</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4844757">
            <a:off x="16693510" y="4679712"/>
            <a:ext cx="823040" cy="503083"/>
          </a:xfrm>
          <a:custGeom>
            <a:avLst/>
            <a:gdLst/>
            <a:ahLst/>
            <a:cxnLst/>
            <a:rect r="r" b="b" t="t" l="l"/>
            <a:pathLst>
              <a:path h="503083" w="823040">
                <a:moveTo>
                  <a:pt x="0" y="0"/>
                </a:moveTo>
                <a:lnTo>
                  <a:pt x="823040" y="0"/>
                </a:lnTo>
                <a:lnTo>
                  <a:pt x="823040"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734100" y="-869544"/>
            <a:ext cx="13330244" cy="12350588"/>
            <a:chOff x="0" y="0"/>
            <a:chExt cx="899434" cy="833333"/>
          </a:xfrm>
        </p:grpSpPr>
        <p:sp>
          <p:nvSpPr>
            <p:cNvPr name="Freeform 4" id="4"/>
            <p:cNvSpPr/>
            <p:nvPr/>
          </p:nvSpPr>
          <p:spPr>
            <a:xfrm flipH="false" flipV="false" rot="0">
              <a:off x="0" y="0"/>
              <a:ext cx="899434" cy="833334"/>
            </a:xfrm>
            <a:custGeom>
              <a:avLst/>
              <a:gdLst/>
              <a:ahLst/>
              <a:cxnLst/>
              <a:rect r="r" b="b" t="t" l="l"/>
              <a:pathLst>
                <a:path h="833334" w="899434">
                  <a:moveTo>
                    <a:pt x="449717" y="0"/>
                  </a:moveTo>
                  <a:cubicBezTo>
                    <a:pt x="201345" y="0"/>
                    <a:pt x="0" y="186548"/>
                    <a:pt x="0" y="416667"/>
                  </a:cubicBezTo>
                  <a:cubicBezTo>
                    <a:pt x="0" y="646785"/>
                    <a:pt x="201345" y="833334"/>
                    <a:pt x="449717" y="833334"/>
                  </a:cubicBezTo>
                  <a:cubicBezTo>
                    <a:pt x="698089" y="833334"/>
                    <a:pt x="899434" y="646785"/>
                    <a:pt x="899434" y="416667"/>
                  </a:cubicBezTo>
                  <a:cubicBezTo>
                    <a:pt x="899434" y="186548"/>
                    <a:pt x="698089" y="0"/>
                    <a:pt x="449717" y="0"/>
                  </a:cubicBezTo>
                  <a:close/>
                </a:path>
              </a:pathLst>
            </a:custGeom>
            <a:solidFill>
              <a:srgbClr val="96B7B5"/>
            </a:solidFill>
          </p:spPr>
        </p:sp>
        <p:sp>
          <p:nvSpPr>
            <p:cNvPr name="TextBox 5" id="5"/>
            <p:cNvSpPr txBox="true"/>
            <p:nvPr/>
          </p:nvSpPr>
          <p:spPr>
            <a:xfrm>
              <a:off x="84322" y="1925"/>
              <a:ext cx="730790" cy="753283"/>
            </a:xfrm>
            <a:prstGeom prst="rect">
              <a:avLst/>
            </a:prstGeom>
          </p:spPr>
          <p:txBody>
            <a:bodyPr anchor="ctr" rtlCol="false" tIns="50800" lIns="50800" bIns="50800" rIns="50800"/>
            <a:lstStyle/>
            <a:p>
              <a:pPr algn="ctr">
                <a:lnSpc>
                  <a:spcPts val="2679"/>
                </a:lnSpc>
              </a:pPr>
            </a:p>
          </p:txBody>
        </p:sp>
      </p:grpSp>
      <p:sp>
        <p:nvSpPr>
          <p:cNvPr name="Freeform 6" id="6"/>
          <p:cNvSpPr/>
          <p:nvPr/>
        </p:nvSpPr>
        <p:spPr>
          <a:xfrm flipH="false" flipV="false" rot="0">
            <a:off x="9144000" y="1420495"/>
            <a:ext cx="9994753" cy="8106486"/>
          </a:xfrm>
          <a:custGeom>
            <a:avLst/>
            <a:gdLst/>
            <a:ahLst/>
            <a:cxnLst/>
            <a:rect r="r" b="b" t="t" l="l"/>
            <a:pathLst>
              <a:path h="8106486" w="9994753">
                <a:moveTo>
                  <a:pt x="0" y="0"/>
                </a:moveTo>
                <a:lnTo>
                  <a:pt x="9994753" y="0"/>
                </a:lnTo>
                <a:lnTo>
                  <a:pt x="9994753" y="8106486"/>
                </a:lnTo>
                <a:lnTo>
                  <a:pt x="0" y="8106486"/>
                </a:lnTo>
                <a:lnTo>
                  <a:pt x="0" y="0"/>
                </a:lnTo>
                <a:close/>
              </a:path>
            </a:pathLst>
          </a:custGeom>
          <a:blipFill>
            <a:blip r:embed="rId4"/>
            <a:stretch>
              <a:fillRect l="-12289" t="0" r="-12289" b="0"/>
            </a:stretch>
          </a:blipFill>
        </p:spPr>
      </p:sp>
      <p:sp>
        <p:nvSpPr>
          <p:cNvPr name="TextBox 7" id="7"/>
          <p:cNvSpPr txBox="true"/>
          <p:nvPr/>
        </p:nvSpPr>
        <p:spPr>
          <a:xfrm rot="0">
            <a:off x="274038" y="1200150"/>
            <a:ext cx="16516547" cy="612135"/>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MENSAGENS</a:t>
            </a:r>
          </a:p>
        </p:txBody>
      </p:sp>
      <p:sp>
        <p:nvSpPr>
          <p:cNvPr name="TextBox 8" id="8"/>
          <p:cNvSpPr txBox="true"/>
          <p:nvPr/>
        </p:nvSpPr>
        <p:spPr>
          <a:xfrm rot="0">
            <a:off x="742753" y="3799683"/>
            <a:ext cx="9386576" cy="1478978"/>
          </a:xfrm>
          <a:prstGeom prst="rect">
            <a:avLst/>
          </a:prstGeom>
        </p:spPr>
        <p:txBody>
          <a:bodyPr anchor="t" rtlCol="false" tIns="0" lIns="0" bIns="0" rIns="0">
            <a:spAutoFit/>
          </a:bodyPr>
          <a:lstStyle/>
          <a:p>
            <a:pPr algn="just">
              <a:lnSpc>
                <a:spcPts val="5631"/>
              </a:lnSpc>
            </a:pPr>
            <a:r>
              <a:rPr lang="en-US" sz="4022">
                <a:solidFill>
                  <a:srgbClr val="FFF5D6"/>
                </a:solidFill>
                <a:latin typeface="Arial Bold"/>
              </a:rPr>
              <a:t>Condicionais:</a:t>
            </a:r>
            <a:r>
              <a:rPr lang="en-US" sz="4022">
                <a:solidFill>
                  <a:srgbClr val="FFF5D6"/>
                </a:solidFill>
                <a:latin typeface="Arial"/>
              </a:rPr>
              <a:t> Usado quando existe mais de uma condição a ser atendida.</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2315641" y="4410028"/>
            <a:ext cx="823040" cy="503083"/>
          </a:xfrm>
          <a:custGeom>
            <a:avLst/>
            <a:gdLst/>
            <a:ahLst/>
            <a:cxnLst/>
            <a:rect r="r" b="b" t="t" l="l"/>
            <a:pathLst>
              <a:path h="503083" w="823040">
                <a:moveTo>
                  <a:pt x="0" y="0"/>
                </a:moveTo>
                <a:lnTo>
                  <a:pt x="823041" y="0"/>
                </a:lnTo>
                <a:lnTo>
                  <a:pt x="823041"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61844"/>
            <a:ext cx="16516547" cy="2269490"/>
          </a:xfrm>
          <a:prstGeom prst="rect">
            <a:avLst/>
          </a:prstGeom>
        </p:spPr>
        <p:txBody>
          <a:bodyPr anchor="t" rtlCol="false" tIns="0" lIns="0" bIns="0" rIns="0">
            <a:spAutoFit/>
          </a:bodyPr>
          <a:lstStyle/>
          <a:p>
            <a:pPr algn="ctr">
              <a:lnSpc>
                <a:spcPts val="4419"/>
              </a:lnSpc>
            </a:pPr>
          </a:p>
          <a:p>
            <a:pPr algn="ctr">
              <a:lnSpc>
                <a:spcPts val="4419"/>
              </a:lnSpc>
            </a:pPr>
          </a:p>
          <a:p>
            <a:pPr algn="ctr">
              <a:lnSpc>
                <a:spcPts val="4419"/>
              </a:lnSpc>
            </a:pPr>
            <a:r>
              <a:rPr lang="en-US" sz="5199">
                <a:solidFill>
                  <a:srgbClr val="FFF5D6"/>
                </a:solidFill>
                <a:latin typeface="TT Phobos Inline"/>
              </a:rPr>
              <a:t>COMO CRIAR UM DIAGRAMA DE SEQUENCIA:</a:t>
            </a:r>
          </a:p>
          <a:p>
            <a:pPr algn="ctr">
              <a:lnSpc>
                <a:spcPts val="4419"/>
              </a:lnSpc>
            </a:pPr>
          </a:p>
        </p:txBody>
      </p:sp>
      <p:sp>
        <p:nvSpPr>
          <p:cNvPr name="TextBox 4" id="4"/>
          <p:cNvSpPr txBox="true"/>
          <p:nvPr/>
        </p:nvSpPr>
        <p:spPr>
          <a:xfrm rot="0">
            <a:off x="1910915" y="2683734"/>
            <a:ext cx="12677127" cy="4843332"/>
          </a:xfrm>
          <a:prstGeom prst="rect">
            <a:avLst/>
          </a:prstGeom>
        </p:spPr>
        <p:txBody>
          <a:bodyPr anchor="t" rtlCol="false" tIns="0" lIns="0" bIns="0" rIns="0">
            <a:spAutoFit/>
          </a:bodyPr>
          <a:lstStyle/>
          <a:p>
            <a:pPr algn="just" marL="851217" indent="-425609" lvl="1">
              <a:lnSpc>
                <a:spcPts val="5519"/>
              </a:lnSpc>
              <a:buFont typeface="Arial"/>
              <a:buChar char="•"/>
            </a:pPr>
            <a:r>
              <a:rPr lang="en-US" sz="3942">
                <a:solidFill>
                  <a:srgbClr val="FFF5D6"/>
                </a:solidFill>
                <a:latin typeface="TT Norms"/>
              </a:rPr>
              <a:t>Selecionar um Caso de Uso</a:t>
            </a:r>
          </a:p>
          <a:p>
            <a:pPr algn="just" marL="851217" indent="-425609" lvl="1">
              <a:lnSpc>
                <a:spcPts val="5519"/>
              </a:lnSpc>
              <a:buFont typeface="Arial"/>
              <a:buChar char="•"/>
            </a:pPr>
            <a:r>
              <a:rPr lang="en-US" sz="3942">
                <a:solidFill>
                  <a:srgbClr val="FFF5D6"/>
                </a:solidFill>
                <a:latin typeface="TT Norms"/>
              </a:rPr>
              <a:t>Identificar os atores e objetos que interagem</a:t>
            </a:r>
          </a:p>
          <a:p>
            <a:pPr algn="just" marL="851217" indent="-425609" lvl="1">
              <a:lnSpc>
                <a:spcPts val="5519"/>
              </a:lnSpc>
              <a:buFont typeface="Arial"/>
              <a:buChar char="•"/>
            </a:pPr>
            <a:r>
              <a:rPr lang="en-US" sz="3942">
                <a:solidFill>
                  <a:srgbClr val="FFF5D6"/>
                </a:solidFill>
                <a:latin typeface="TT Norms"/>
              </a:rPr>
              <a:t>Indentificar as mensagens que os objetos trocam entre si</a:t>
            </a:r>
          </a:p>
          <a:p>
            <a:pPr algn="just" marL="851217" indent="-425609" lvl="1">
              <a:lnSpc>
                <a:spcPts val="5519"/>
              </a:lnSpc>
              <a:buFont typeface="Arial"/>
              <a:buChar char="•"/>
            </a:pPr>
            <a:r>
              <a:rPr lang="en-US" sz="3942">
                <a:solidFill>
                  <a:srgbClr val="FFF5D6"/>
                </a:solidFill>
                <a:latin typeface="TT Norms"/>
              </a:rPr>
              <a:t>Determinar a sequencia das mensagens </a:t>
            </a:r>
          </a:p>
          <a:p>
            <a:pPr algn="just" marL="851217" indent="-425609" lvl="1">
              <a:lnSpc>
                <a:spcPts val="5519"/>
              </a:lnSpc>
              <a:buFont typeface="Arial"/>
              <a:buChar char="•"/>
            </a:pPr>
            <a:r>
              <a:rPr lang="en-US" sz="3942">
                <a:solidFill>
                  <a:srgbClr val="FFF5D6"/>
                </a:solidFill>
                <a:latin typeface="TT Norms"/>
              </a:rPr>
              <a:t>Determinar as condiçõe especiais</a:t>
            </a:r>
          </a:p>
          <a:p>
            <a:pPr algn="just">
              <a:lnSpc>
                <a:spcPts val="5519"/>
              </a:lnSpc>
            </a:pPr>
          </a:p>
        </p:txBody>
      </p:sp>
      <p:sp>
        <p:nvSpPr>
          <p:cNvPr name="Freeform 5" id="5"/>
          <p:cNvSpPr/>
          <p:nvPr/>
        </p:nvSpPr>
        <p:spPr>
          <a:xfrm flipH="false" flipV="false" rot="0">
            <a:off x="12452568" y="5143500"/>
            <a:ext cx="5835432" cy="5453477"/>
          </a:xfrm>
          <a:custGeom>
            <a:avLst/>
            <a:gdLst/>
            <a:ahLst/>
            <a:cxnLst/>
            <a:rect r="r" b="b" t="t" l="l"/>
            <a:pathLst>
              <a:path h="5453477" w="5835432">
                <a:moveTo>
                  <a:pt x="0" y="0"/>
                </a:moveTo>
                <a:lnTo>
                  <a:pt x="5835432" y="0"/>
                </a:lnTo>
                <a:lnTo>
                  <a:pt x="5835432" y="5453477"/>
                </a:lnTo>
                <a:lnTo>
                  <a:pt x="0" y="5453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4420528" y="4484638"/>
            <a:ext cx="823040" cy="503083"/>
          </a:xfrm>
          <a:custGeom>
            <a:avLst/>
            <a:gdLst/>
            <a:ahLst/>
            <a:cxnLst/>
            <a:rect r="r" b="b" t="t" l="l"/>
            <a:pathLst>
              <a:path h="503083" w="823040">
                <a:moveTo>
                  <a:pt x="0" y="0"/>
                </a:moveTo>
                <a:lnTo>
                  <a:pt x="823040" y="0"/>
                </a:lnTo>
                <a:lnTo>
                  <a:pt x="823040" y="503084"/>
                </a:lnTo>
                <a:lnTo>
                  <a:pt x="0" y="503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844757">
            <a:off x="16693510" y="4679712"/>
            <a:ext cx="823040" cy="503083"/>
          </a:xfrm>
          <a:custGeom>
            <a:avLst/>
            <a:gdLst/>
            <a:ahLst/>
            <a:cxnLst/>
            <a:rect r="r" b="b" t="t" l="l"/>
            <a:pathLst>
              <a:path h="503083" w="823040">
                <a:moveTo>
                  <a:pt x="0" y="0"/>
                </a:moveTo>
                <a:lnTo>
                  <a:pt x="823040" y="0"/>
                </a:lnTo>
                <a:lnTo>
                  <a:pt x="823040"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99749" y="384091"/>
            <a:ext cx="13953752" cy="9622311"/>
          </a:xfrm>
          <a:custGeom>
            <a:avLst/>
            <a:gdLst/>
            <a:ahLst/>
            <a:cxnLst/>
            <a:rect r="r" b="b" t="t" l="l"/>
            <a:pathLst>
              <a:path h="9622311" w="13953752">
                <a:moveTo>
                  <a:pt x="0" y="0"/>
                </a:moveTo>
                <a:lnTo>
                  <a:pt x="13953753" y="0"/>
                </a:lnTo>
                <a:lnTo>
                  <a:pt x="13953753" y="9622312"/>
                </a:lnTo>
                <a:lnTo>
                  <a:pt x="0" y="9622312"/>
                </a:lnTo>
                <a:lnTo>
                  <a:pt x="0" y="0"/>
                </a:lnTo>
                <a:close/>
              </a:path>
            </a:pathLst>
          </a:custGeom>
          <a:blipFill>
            <a:blip r:embed="rId4"/>
            <a:stretch>
              <a:fillRect l="-549" t="0" r="-549" b="0"/>
            </a:stretch>
          </a:blipFill>
        </p:spPr>
      </p:sp>
      <p:sp>
        <p:nvSpPr>
          <p:cNvPr name="TextBox 5" id="5"/>
          <p:cNvSpPr txBox="true"/>
          <p:nvPr/>
        </p:nvSpPr>
        <p:spPr>
          <a:xfrm rot="0">
            <a:off x="-398799" y="569641"/>
            <a:ext cx="4231599" cy="1471477"/>
          </a:xfrm>
          <a:prstGeom prst="rect">
            <a:avLst/>
          </a:prstGeom>
        </p:spPr>
        <p:txBody>
          <a:bodyPr anchor="t" rtlCol="false" tIns="0" lIns="0" bIns="0" rIns="0">
            <a:spAutoFit/>
          </a:bodyPr>
          <a:lstStyle/>
          <a:p>
            <a:pPr algn="ctr">
              <a:lnSpc>
                <a:spcPts val="5605"/>
              </a:lnSpc>
            </a:pPr>
            <a:r>
              <a:rPr lang="en-US" sz="5662">
                <a:solidFill>
                  <a:srgbClr val="FFF5D6"/>
                </a:solidFill>
                <a:latin typeface="Chewy"/>
              </a:rPr>
              <a:t>Adicionar Usuário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0238789" y="7491284"/>
            <a:ext cx="18968198" cy="8725371"/>
          </a:xfrm>
          <a:custGeom>
            <a:avLst/>
            <a:gdLst/>
            <a:ahLst/>
            <a:cxnLst/>
            <a:rect r="r" b="b" t="t" l="l"/>
            <a:pathLst>
              <a:path h="8725371" w="18968198">
                <a:moveTo>
                  <a:pt x="0" y="0"/>
                </a:moveTo>
                <a:lnTo>
                  <a:pt x="18968198" y="0"/>
                </a:lnTo>
                <a:lnTo>
                  <a:pt x="18968198" y="8725371"/>
                </a:lnTo>
                <a:lnTo>
                  <a:pt x="0" y="8725371"/>
                </a:lnTo>
                <a:lnTo>
                  <a:pt x="0" y="0"/>
                </a:lnTo>
                <a:close/>
              </a:path>
            </a:pathLst>
          </a:custGeom>
          <a:blipFill>
            <a:blip r:embed="rId2"/>
            <a:stretch>
              <a:fillRect l="0" t="0" r="0" b="0"/>
            </a:stretch>
          </a:blipFill>
        </p:spPr>
      </p:sp>
      <p:sp>
        <p:nvSpPr>
          <p:cNvPr name="Freeform 3" id="3"/>
          <p:cNvSpPr/>
          <p:nvPr/>
        </p:nvSpPr>
        <p:spPr>
          <a:xfrm flipH="false" flipV="false" rot="0">
            <a:off x="1028700" y="6134559"/>
            <a:ext cx="2322927" cy="3123741"/>
          </a:xfrm>
          <a:custGeom>
            <a:avLst/>
            <a:gdLst/>
            <a:ahLst/>
            <a:cxnLst/>
            <a:rect r="r" b="b" t="t" l="l"/>
            <a:pathLst>
              <a:path h="3123741" w="2322927">
                <a:moveTo>
                  <a:pt x="0" y="0"/>
                </a:moveTo>
                <a:lnTo>
                  <a:pt x="2322927" y="0"/>
                </a:lnTo>
                <a:lnTo>
                  <a:pt x="2322927" y="3123741"/>
                </a:lnTo>
                <a:lnTo>
                  <a:pt x="0" y="3123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21177" y="754378"/>
            <a:ext cx="12683866" cy="761119"/>
          </a:xfrm>
          <a:prstGeom prst="rect">
            <a:avLst/>
          </a:prstGeom>
        </p:spPr>
        <p:txBody>
          <a:bodyPr anchor="t" rtlCol="false" tIns="0" lIns="0" bIns="0" rIns="0">
            <a:spAutoFit/>
          </a:bodyPr>
          <a:lstStyle/>
          <a:p>
            <a:pPr algn="ctr">
              <a:lnSpc>
                <a:spcPts val="5423"/>
              </a:lnSpc>
            </a:pPr>
            <a:r>
              <a:rPr lang="en-US" sz="6380">
                <a:solidFill>
                  <a:srgbClr val="FFF5D6"/>
                </a:solidFill>
                <a:latin typeface="TT Phobos Inline"/>
              </a:rPr>
              <a:t>INTRODUÇÃO</a:t>
            </a:r>
          </a:p>
        </p:txBody>
      </p:sp>
      <p:sp>
        <p:nvSpPr>
          <p:cNvPr name="TextBox 5" id="5"/>
          <p:cNvSpPr txBox="true"/>
          <p:nvPr/>
        </p:nvSpPr>
        <p:spPr>
          <a:xfrm rot="0">
            <a:off x="533046" y="2857153"/>
            <a:ext cx="17260128" cy="3149600"/>
          </a:xfrm>
          <a:prstGeom prst="rect">
            <a:avLst/>
          </a:prstGeom>
        </p:spPr>
        <p:txBody>
          <a:bodyPr anchor="t" rtlCol="false" tIns="0" lIns="0" bIns="0" rIns="0">
            <a:spAutoFit/>
          </a:bodyPr>
          <a:lstStyle/>
          <a:p>
            <a:pPr algn="just">
              <a:lnSpc>
                <a:spcPts val="4900"/>
              </a:lnSpc>
              <a:spcBef>
                <a:spcPct val="0"/>
              </a:spcBef>
            </a:pPr>
            <a:r>
              <a:rPr lang="en-US" sz="3500">
                <a:solidFill>
                  <a:srgbClr val="FFF5D6"/>
                </a:solidFill>
                <a:latin typeface="Arial"/>
              </a:rPr>
              <a:t>"ABC" é uma organização de ensino que recentemente inaugurou uma moderna biblioteca visando proporcionar aos seus alunos do ensino fundamental um ambiente de aprendizagem mais enriquecedor. Para garantir a eficiência da biblioteca, a instituição decidiu implementar um sistema de gerenciamento de biblioteca.</a:t>
            </a:r>
          </a:p>
          <a:p>
            <a:pPr algn="just">
              <a:lnSpc>
                <a:spcPts val="4900"/>
              </a:lnSpc>
              <a:spcBef>
                <a:spcPct val="0"/>
              </a:spcBef>
            </a:pPr>
          </a:p>
        </p:txBody>
      </p:sp>
      <p:sp>
        <p:nvSpPr>
          <p:cNvPr name="Freeform 6" id="6"/>
          <p:cNvSpPr/>
          <p:nvPr/>
        </p:nvSpPr>
        <p:spPr>
          <a:xfrm flipH="false" flipV="false" rot="0">
            <a:off x="14165220" y="6172200"/>
            <a:ext cx="4122780" cy="4114800"/>
          </a:xfrm>
          <a:custGeom>
            <a:avLst/>
            <a:gdLst/>
            <a:ahLst/>
            <a:cxnLst/>
            <a:rect r="r" b="b" t="t" l="l"/>
            <a:pathLst>
              <a:path h="4114800" w="4122780">
                <a:moveTo>
                  <a:pt x="0" y="0"/>
                </a:moveTo>
                <a:lnTo>
                  <a:pt x="4122780" y="0"/>
                </a:lnTo>
                <a:lnTo>
                  <a:pt x="412278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4420528" y="4484638"/>
            <a:ext cx="823040" cy="503083"/>
          </a:xfrm>
          <a:custGeom>
            <a:avLst/>
            <a:gdLst/>
            <a:ahLst/>
            <a:cxnLst/>
            <a:rect r="r" b="b" t="t" l="l"/>
            <a:pathLst>
              <a:path h="503083" w="823040">
                <a:moveTo>
                  <a:pt x="0" y="0"/>
                </a:moveTo>
                <a:lnTo>
                  <a:pt x="823040" y="0"/>
                </a:lnTo>
                <a:lnTo>
                  <a:pt x="823040" y="503084"/>
                </a:lnTo>
                <a:lnTo>
                  <a:pt x="0" y="503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844757">
            <a:off x="16693510" y="4679712"/>
            <a:ext cx="823040" cy="503083"/>
          </a:xfrm>
          <a:custGeom>
            <a:avLst/>
            <a:gdLst/>
            <a:ahLst/>
            <a:cxnLst/>
            <a:rect r="r" b="b" t="t" l="l"/>
            <a:pathLst>
              <a:path h="503083" w="823040">
                <a:moveTo>
                  <a:pt x="0" y="0"/>
                </a:moveTo>
                <a:lnTo>
                  <a:pt x="823040" y="0"/>
                </a:lnTo>
                <a:lnTo>
                  <a:pt x="823040"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82767" y="404772"/>
            <a:ext cx="15045643" cy="9477457"/>
          </a:xfrm>
          <a:custGeom>
            <a:avLst/>
            <a:gdLst/>
            <a:ahLst/>
            <a:cxnLst/>
            <a:rect r="r" b="b" t="t" l="l"/>
            <a:pathLst>
              <a:path h="9477457" w="15045643">
                <a:moveTo>
                  <a:pt x="0" y="0"/>
                </a:moveTo>
                <a:lnTo>
                  <a:pt x="15045643" y="0"/>
                </a:lnTo>
                <a:lnTo>
                  <a:pt x="15045643" y="9477456"/>
                </a:lnTo>
                <a:lnTo>
                  <a:pt x="0" y="9477456"/>
                </a:lnTo>
                <a:lnTo>
                  <a:pt x="0" y="0"/>
                </a:lnTo>
                <a:close/>
              </a:path>
            </a:pathLst>
          </a:custGeom>
          <a:blipFill>
            <a:blip r:embed="rId4"/>
            <a:stretch>
              <a:fillRect l="0" t="0" r="0" b="0"/>
            </a:stretch>
          </a:blipFill>
        </p:spPr>
      </p:sp>
      <p:sp>
        <p:nvSpPr>
          <p:cNvPr name="TextBox 5" id="5"/>
          <p:cNvSpPr txBox="true"/>
          <p:nvPr/>
        </p:nvSpPr>
        <p:spPr>
          <a:xfrm rot="0">
            <a:off x="-479521" y="839495"/>
            <a:ext cx="4231599" cy="1471477"/>
          </a:xfrm>
          <a:prstGeom prst="rect">
            <a:avLst/>
          </a:prstGeom>
        </p:spPr>
        <p:txBody>
          <a:bodyPr anchor="t" rtlCol="false" tIns="0" lIns="0" bIns="0" rIns="0">
            <a:spAutoFit/>
          </a:bodyPr>
          <a:lstStyle/>
          <a:p>
            <a:pPr algn="ctr">
              <a:lnSpc>
                <a:spcPts val="5605"/>
              </a:lnSpc>
            </a:pPr>
            <a:r>
              <a:rPr lang="en-US" sz="5662">
                <a:solidFill>
                  <a:srgbClr val="FFF5D6"/>
                </a:solidFill>
                <a:latin typeface="Chewy"/>
              </a:rPr>
              <a:t>Excluir</a:t>
            </a:r>
          </a:p>
          <a:p>
            <a:pPr algn="ctr">
              <a:lnSpc>
                <a:spcPts val="5605"/>
              </a:lnSpc>
            </a:pPr>
            <a:r>
              <a:rPr lang="en-US" sz="5662">
                <a:solidFill>
                  <a:srgbClr val="FFF5D6"/>
                </a:solidFill>
                <a:latin typeface="Chewy"/>
              </a:rPr>
              <a:t>Usuário</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4420528" y="4484638"/>
            <a:ext cx="823040" cy="503083"/>
          </a:xfrm>
          <a:custGeom>
            <a:avLst/>
            <a:gdLst/>
            <a:ahLst/>
            <a:cxnLst/>
            <a:rect r="r" b="b" t="t" l="l"/>
            <a:pathLst>
              <a:path h="503083" w="823040">
                <a:moveTo>
                  <a:pt x="0" y="0"/>
                </a:moveTo>
                <a:lnTo>
                  <a:pt x="823040" y="0"/>
                </a:lnTo>
                <a:lnTo>
                  <a:pt x="823040" y="503084"/>
                </a:lnTo>
                <a:lnTo>
                  <a:pt x="0" y="503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844757">
            <a:off x="16693510" y="4679712"/>
            <a:ext cx="823040" cy="503083"/>
          </a:xfrm>
          <a:custGeom>
            <a:avLst/>
            <a:gdLst/>
            <a:ahLst/>
            <a:cxnLst/>
            <a:rect r="r" b="b" t="t" l="l"/>
            <a:pathLst>
              <a:path h="503083" w="823040">
                <a:moveTo>
                  <a:pt x="0" y="0"/>
                </a:moveTo>
                <a:lnTo>
                  <a:pt x="823040" y="0"/>
                </a:lnTo>
                <a:lnTo>
                  <a:pt x="823040"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32327" y="361370"/>
            <a:ext cx="14832009" cy="9564259"/>
          </a:xfrm>
          <a:custGeom>
            <a:avLst/>
            <a:gdLst/>
            <a:ahLst/>
            <a:cxnLst/>
            <a:rect r="r" b="b" t="t" l="l"/>
            <a:pathLst>
              <a:path h="9564259" w="14832009">
                <a:moveTo>
                  <a:pt x="0" y="0"/>
                </a:moveTo>
                <a:lnTo>
                  <a:pt x="14832009" y="0"/>
                </a:lnTo>
                <a:lnTo>
                  <a:pt x="14832009" y="9564260"/>
                </a:lnTo>
                <a:lnTo>
                  <a:pt x="0" y="9564260"/>
                </a:lnTo>
                <a:lnTo>
                  <a:pt x="0" y="0"/>
                </a:lnTo>
                <a:close/>
              </a:path>
            </a:pathLst>
          </a:custGeom>
          <a:blipFill>
            <a:blip r:embed="rId4"/>
            <a:stretch>
              <a:fillRect l="0" t="0" r="0" b="0"/>
            </a:stretch>
          </a:blipFill>
        </p:spPr>
      </p:sp>
      <p:sp>
        <p:nvSpPr>
          <p:cNvPr name="TextBox 5" id="5"/>
          <p:cNvSpPr txBox="true"/>
          <p:nvPr/>
        </p:nvSpPr>
        <p:spPr>
          <a:xfrm rot="0">
            <a:off x="0" y="1804932"/>
            <a:ext cx="2988225" cy="530307"/>
          </a:xfrm>
          <a:prstGeom prst="rect">
            <a:avLst/>
          </a:prstGeom>
        </p:spPr>
        <p:txBody>
          <a:bodyPr anchor="t" rtlCol="false" tIns="0" lIns="0" bIns="0" rIns="0">
            <a:spAutoFit/>
          </a:bodyPr>
          <a:lstStyle/>
          <a:p>
            <a:pPr algn="ctr">
              <a:lnSpc>
                <a:spcPts val="3958"/>
              </a:lnSpc>
            </a:pPr>
            <a:r>
              <a:rPr lang="en-US" sz="3998">
                <a:solidFill>
                  <a:srgbClr val="FFF5D6"/>
                </a:solidFill>
                <a:latin typeface="Chewy"/>
              </a:rPr>
              <a:t>Empréstimo</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4420528" y="4484638"/>
            <a:ext cx="823040" cy="503083"/>
          </a:xfrm>
          <a:custGeom>
            <a:avLst/>
            <a:gdLst/>
            <a:ahLst/>
            <a:cxnLst/>
            <a:rect r="r" b="b" t="t" l="l"/>
            <a:pathLst>
              <a:path h="503083" w="823040">
                <a:moveTo>
                  <a:pt x="0" y="0"/>
                </a:moveTo>
                <a:lnTo>
                  <a:pt x="823040" y="0"/>
                </a:lnTo>
                <a:lnTo>
                  <a:pt x="823040" y="503084"/>
                </a:lnTo>
                <a:lnTo>
                  <a:pt x="0" y="503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844757">
            <a:off x="16693510" y="4679712"/>
            <a:ext cx="823040" cy="503083"/>
          </a:xfrm>
          <a:custGeom>
            <a:avLst/>
            <a:gdLst/>
            <a:ahLst/>
            <a:cxnLst/>
            <a:rect r="r" b="b" t="t" l="l"/>
            <a:pathLst>
              <a:path h="503083" w="823040">
                <a:moveTo>
                  <a:pt x="0" y="0"/>
                </a:moveTo>
                <a:lnTo>
                  <a:pt x="823040" y="0"/>
                </a:lnTo>
                <a:lnTo>
                  <a:pt x="823040"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88225" y="547836"/>
            <a:ext cx="15080904" cy="9358380"/>
          </a:xfrm>
          <a:custGeom>
            <a:avLst/>
            <a:gdLst/>
            <a:ahLst/>
            <a:cxnLst/>
            <a:rect r="r" b="b" t="t" l="l"/>
            <a:pathLst>
              <a:path h="9358380" w="15080904">
                <a:moveTo>
                  <a:pt x="0" y="0"/>
                </a:moveTo>
                <a:lnTo>
                  <a:pt x="15080904" y="0"/>
                </a:lnTo>
                <a:lnTo>
                  <a:pt x="15080904" y="9358380"/>
                </a:lnTo>
                <a:lnTo>
                  <a:pt x="0" y="9358380"/>
                </a:lnTo>
                <a:lnTo>
                  <a:pt x="0" y="0"/>
                </a:lnTo>
                <a:close/>
              </a:path>
            </a:pathLst>
          </a:custGeom>
          <a:blipFill>
            <a:blip r:embed="rId4"/>
            <a:stretch>
              <a:fillRect l="0" t="0" r="0" b="0"/>
            </a:stretch>
          </a:blipFill>
        </p:spPr>
      </p:sp>
      <p:sp>
        <p:nvSpPr>
          <p:cNvPr name="TextBox 5" id="5"/>
          <p:cNvSpPr txBox="true"/>
          <p:nvPr/>
        </p:nvSpPr>
        <p:spPr>
          <a:xfrm rot="0">
            <a:off x="0" y="1881286"/>
            <a:ext cx="2988225" cy="630133"/>
          </a:xfrm>
          <a:prstGeom prst="rect">
            <a:avLst/>
          </a:prstGeom>
        </p:spPr>
        <p:txBody>
          <a:bodyPr anchor="t" rtlCol="false" tIns="0" lIns="0" bIns="0" rIns="0">
            <a:spAutoFit/>
          </a:bodyPr>
          <a:lstStyle/>
          <a:p>
            <a:pPr algn="ctr">
              <a:lnSpc>
                <a:spcPts val="4651"/>
              </a:lnSpc>
            </a:pPr>
            <a:r>
              <a:rPr lang="en-US" sz="4698">
                <a:solidFill>
                  <a:srgbClr val="FFF5D6"/>
                </a:solidFill>
                <a:latin typeface="Chewy"/>
              </a:rPr>
              <a:t>Devolução</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0205658" y="6166067"/>
            <a:ext cx="18968198" cy="8725371"/>
          </a:xfrm>
          <a:custGeom>
            <a:avLst/>
            <a:gdLst/>
            <a:ahLst/>
            <a:cxnLst/>
            <a:rect r="r" b="b" t="t" l="l"/>
            <a:pathLst>
              <a:path h="8725371" w="18968198">
                <a:moveTo>
                  <a:pt x="0" y="0"/>
                </a:moveTo>
                <a:lnTo>
                  <a:pt x="18968197" y="0"/>
                </a:lnTo>
                <a:lnTo>
                  <a:pt x="18968197" y="8725371"/>
                </a:lnTo>
                <a:lnTo>
                  <a:pt x="0" y="8725371"/>
                </a:lnTo>
                <a:lnTo>
                  <a:pt x="0" y="0"/>
                </a:lnTo>
                <a:close/>
              </a:path>
            </a:pathLst>
          </a:custGeom>
          <a:blipFill>
            <a:blip r:embed="rId2"/>
            <a:stretch>
              <a:fillRect l="0" t="0" r="0" b="0"/>
            </a:stretch>
          </a:blipFill>
        </p:spPr>
      </p:sp>
      <p:sp>
        <p:nvSpPr>
          <p:cNvPr name="Freeform 3" id="3"/>
          <p:cNvSpPr/>
          <p:nvPr/>
        </p:nvSpPr>
        <p:spPr>
          <a:xfrm flipH="false" flipV="false" rot="0">
            <a:off x="635202" y="1529290"/>
            <a:ext cx="3291882" cy="6375123"/>
          </a:xfrm>
          <a:custGeom>
            <a:avLst/>
            <a:gdLst/>
            <a:ahLst/>
            <a:cxnLst/>
            <a:rect r="r" b="b" t="t" l="l"/>
            <a:pathLst>
              <a:path h="6375123" w="3291882">
                <a:moveTo>
                  <a:pt x="0" y="0"/>
                </a:moveTo>
                <a:lnTo>
                  <a:pt x="3291882" y="0"/>
                </a:lnTo>
                <a:lnTo>
                  <a:pt x="3291882" y="6375123"/>
                </a:lnTo>
                <a:lnTo>
                  <a:pt x="0" y="6375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74511" y="4800945"/>
            <a:ext cx="2322927" cy="3123741"/>
          </a:xfrm>
          <a:custGeom>
            <a:avLst/>
            <a:gdLst/>
            <a:ahLst/>
            <a:cxnLst/>
            <a:rect r="r" b="b" t="t" l="l"/>
            <a:pathLst>
              <a:path h="3123741" w="2322927">
                <a:moveTo>
                  <a:pt x="0" y="0"/>
                </a:moveTo>
                <a:lnTo>
                  <a:pt x="2322927" y="0"/>
                </a:lnTo>
                <a:lnTo>
                  <a:pt x="2322927" y="3123741"/>
                </a:lnTo>
                <a:lnTo>
                  <a:pt x="0" y="31237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4800945"/>
            <a:ext cx="8762237" cy="8998446"/>
          </a:xfrm>
          <a:custGeom>
            <a:avLst/>
            <a:gdLst/>
            <a:ahLst/>
            <a:cxnLst/>
            <a:rect r="r" b="b" t="t" l="l"/>
            <a:pathLst>
              <a:path h="8998446" w="8762237">
                <a:moveTo>
                  <a:pt x="0" y="0"/>
                </a:moveTo>
                <a:lnTo>
                  <a:pt x="8762237" y="0"/>
                </a:lnTo>
                <a:lnTo>
                  <a:pt x="8762237" y="8998446"/>
                </a:lnTo>
                <a:lnTo>
                  <a:pt x="0" y="8998446"/>
                </a:lnTo>
                <a:lnTo>
                  <a:pt x="0" y="0"/>
                </a:lnTo>
                <a:close/>
              </a:path>
            </a:pathLst>
          </a:custGeom>
          <a:blipFill>
            <a:blip r:embed="rId7"/>
            <a:stretch>
              <a:fillRect l="0" t="0" r="0" b="0"/>
            </a:stretch>
          </a:blipFill>
        </p:spPr>
      </p:sp>
      <p:sp>
        <p:nvSpPr>
          <p:cNvPr name="TextBox 6" id="6"/>
          <p:cNvSpPr txBox="true"/>
          <p:nvPr/>
        </p:nvSpPr>
        <p:spPr>
          <a:xfrm rot="0">
            <a:off x="4157067" y="2326770"/>
            <a:ext cx="13749170" cy="2098910"/>
          </a:xfrm>
          <a:prstGeom prst="rect">
            <a:avLst/>
          </a:prstGeom>
        </p:spPr>
        <p:txBody>
          <a:bodyPr anchor="t" rtlCol="false" tIns="0" lIns="0" bIns="0" rIns="0">
            <a:spAutoFit/>
          </a:bodyPr>
          <a:lstStyle/>
          <a:p>
            <a:pPr algn="ctr">
              <a:lnSpc>
                <a:spcPts val="7897"/>
              </a:lnSpc>
            </a:pPr>
            <a:r>
              <a:rPr lang="en-US" sz="9291">
                <a:solidFill>
                  <a:srgbClr val="FFF5D6"/>
                </a:solidFill>
                <a:latin typeface="TT Phobos Inline"/>
              </a:rPr>
              <a:t>DIAGRAMA DE</a:t>
            </a:r>
          </a:p>
          <a:p>
            <a:pPr algn="ctr">
              <a:lnSpc>
                <a:spcPts val="7897"/>
              </a:lnSpc>
            </a:pPr>
            <a:r>
              <a:rPr lang="en-US" sz="9291">
                <a:solidFill>
                  <a:srgbClr val="FFF5D6"/>
                </a:solidFill>
                <a:latin typeface="TT Phobos Inline"/>
              </a:rPr>
              <a:t>ESTADOS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2315641" y="4410028"/>
            <a:ext cx="823040" cy="503083"/>
          </a:xfrm>
          <a:custGeom>
            <a:avLst/>
            <a:gdLst/>
            <a:ahLst/>
            <a:cxnLst/>
            <a:rect r="r" b="b" t="t" l="l"/>
            <a:pathLst>
              <a:path h="503083" w="823040">
                <a:moveTo>
                  <a:pt x="0" y="0"/>
                </a:moveTo>
                <a:lnTo>
                  <a:pt x="823041" y="0"/>
                </a:lnTo>
                <a:lnTo>
                  <a:pt x="823041" y="503083"/>
                </a:lnTo>
                <a:lnTo>
                  <a:pt x="0" y="50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844757">
            <a:off x="4588624" y="4605101"/>
            <a:ext cx="823040" cy="503083"/>
          </a:xfrm>
          <a:custGeom>
            <a:avLst/>
            <a:gdLst/>
            <a:ahLst/>
            <a:cxnLst/>
            <a:rect r="r" b="b" t="t" l="l"/>
            <a:pathLst>
              <a:path h="503083" w="823040">
                <a:moveTo>
                  <a:pt x="0" y="0"/>
                </a:moveTo>
                <a:lnTo>
                  <a:pt x="823040" y="0"/>
                </a:lnTo>
                <a:lnTo>
                  <a:pt x="823040" y="503084"/>
                </a:lnTo>
                <a:lnTo>
                  <a:pt x="0" y="503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836366"/>
            <a:ext cx="7313997" cy="7780847"/>
          </a:xfrm>
          <a:custGeom>
            <a:avLst/>
            <a:gdLst/>
            <a:ahLst/>
            <a:cxnLst/>
            <a:rect r="r" b="b" t="t" l="l"/>
            <a:pathLst>
              <a:path h="7780847" w="7313997">
                <a:moveTo>
                  <a:pt x="0" y="0"/>
                </a:moveTo>
                <a:lnTo>
                  <a:pt x="7313997" y="0"/>
                </a:lnTo>
                <a:lnTo>
                  <a:pt x="7313997" y="7780848"/>
                </a:lnTo>
                <a:lnTo>
                  <a:pt x="0" y="7780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2652323"/>
            <a:ext cx="7811290" cy="6148933"/>
          </a:xfrm>
          <a:custGeom>
            <a:avLst/>
            <a:gdLst/>
            <a:ahLst/>
            <a:cxnLst/>
            <a:rect r="r" b="b" t="t" l="l"/>
            <a:pathLst>
              <a:path h="6148933" w="7811290">
                <a:moveTo>
                  <a:pt x="0" y="0"/>
                </a:moveTo>
                <a:lnTo>
                  <a:pt x="7811290" y="0"/>
                </a:lnTo>
                <a:lnTo>
                  <a:pt x="7811290" y="6148934"/>
                </a:lnTo>
                <a:lnTo>
                  <a:pt x="0" y="6148934"/>
                </a:lnTo>
                <a:lnTo>
                  <a:pt x="0" y="0"/>
                </a:lnTo>
                <a:close/>
              </a:path>
            </a:pathLst>
          </a:custGeom>
          <a:blipFill>
            <a:blip r:embed="rId6"/>
            <a:stretch>
              <a:fillRect l="0" t="0" r="0" b="0"/>
            </a:stretch>
          </a:blipFill>
        </p:spPr>
      </p:sp>
      <p:sp>
        <p:nvSpPr>
          <p:cNvPr name="TextBox 6" id="6"/>
          <p:cNvSpPr txBox="true"/>
          <p:nvPr/>
        </p:nvSpPr>
        <p:spPr>
          <a:xfrm rot="0">
            <a:off x="1028700" y="1366071"/>
            <a:ext cx="16516547" cy="612135"/>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O QUE É UM DIAGRAMA DE ESTADOS?</a:t>
            </a:r>
          </a:p>
        </p:txBody>
      </p:sp>
      <p:sp>
        <p:nvSpPr>
          <p:cNvPr name="TextBox 7" id="7"/>
          <p:cNvSpPr txBox="true"/>
          <p:nvPr/>
        </p:nvSpPr>
        <p:spPr>
          <a:xfrm rot="0">
            <a:off x="7356843" y="3288353"/>
            <a:ext cx="8946256" cy="2603558"/>
          </a:xfrm>
          <a:prstGeom prst="rect">
            <a:avLst/>
          </a:prstGeom>
        </p:spPr>
        <p:txBody>
          <a:bodyPr anchor="t" rtlCol="false" tIns="0" lIns="0" bIns="0" rIns="0">
            <a:spAutoFit/>
          </a:bodyPr>
          <a:lstStyle/>
          <a:p>
            <a:pPr algn="just">
              <a:lnSpc>
                <a:spcPts val="5071"/>
              </a:lnSpc>
            </a:pPr>
            <a:r>
              <a:rPr lang="en-US" sz="3622">
                <a:solidFill>
                  <a:srgbClr val="FFF5D6"/>
                </a:solidFill>
                <a:latin typeface="Arial"/>
              </a:rPr>
              <a:t>Descreve o comportamento de objetos com reação a eventos discretos por meio de sequências de estados e ações </a:t>
            </a:r>
          </a:p>
          <a:p>
            <a:pPr algn="just">
              <a:lnSpc>
                <a:spcPts val="5071"/>
              </a:lnSpc>
            </a:pPr>
            <a:r>
              <a:rPr lang="en-US" sz="3622">
                <a:solidFill>
                  <a:srgbClr val="FFF5D6"/>
                </a:solidFill>
                <a:latin typeface="Arial"/>
              </a:rPr>
              <a:t>que ocorrem durante sua vida.</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3748987">
            <a:off x="4129600" y="-85233"/>
            <a:ext cx="9830018" cy="10457466"/>
          </a:xfrm>
          <a:custGeom>
            <a:avLst/>
            <a:gdLst/>
            <a:ahLst/>
            <a:cxnLst/>
            <a:rect r="r" b="b" t="t" l="l"/>
            <a:pathLst>
              <a:path h="10457466" w="9830018">
                <a:moveTo>
                  <a:pt x="0" y="0"/>
                </a:moveTo>
                <a:lnTo>
                  <a:pt x="9830018" y="0"/>
                </a:lnTo>
                <a:lnTo>
                  <a:pt x="9830018" y="10457466"/>
                </a:lnTo>
                <a:lnTo>
                  <a:pt x="0" y="1045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40115" y="2597095"/>
            <a:ext cx="7198918" cy="4236057"/>
          </a:xfrm>
          <a:custGeom>
            <a:avLst/>
            <a:gdLst/>
            <a:ahLst/>
            <a:cxnLst/>
            <a:rect r="r" b="b" t="t" l="l"/>
            <a:pathLst>
              <a:path h="4236057" w="7198918">
                <a:moveTo>
                  <a:pt x="0" y="0"/>
                </a:moveTo>
                <a:lnTo>
                  <a:pt x="7198918" y="0"/>
                </a:lnTo>
                <a:lnTo>
                  <a:pt x="7198918" y="4236057"/>
                </a:lnTo>
                <a:lnTo>
                  <a:pt x="0" y="4236057"/>
                </a:lnTo>
                <a:lnTo>
                  <a:pt x="0" y="0"/>
                </a:lnTo>
                <a:close/>
              </a:path>
            </a:pathLst>
          </a:custGeom>
          <a:blipFill>
            <a:blip r:embed="rId4"/>
            <a:stretch>
              <a:fillRect l="0" t="0" r="0" b="0"/>
            </a:stretch>
          </a:blipFill>
        </p:spPr>
      </p:sp>
      <p:sp>
        <p:nvSpPr>
          <p:cNvPr name="TextBox 4" id="4"/>
          <p:cNvSpPr txBox="true"/>
          <p:nvPr/>
        </p:nvSpPr>
        <p:spPr>
          <a:xfrm rot="0">
            <a:off x="1028700" y="1125195"/>
            <a:ext cx="16516547" cy="61214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 ELEMENTOS DO DIAGRAMA - </a:t>
            </a:r>
            <a:r>
              <a:rPr lang="en-US" sz="5199">
                <a:solidFill>
                  <a:srgbClr val="FFDE59"/>
                </a:solidFill>
                <a:latin typeface="TT Phobos Inline"/>
              </a:rPr>
              <a:t>ESTADO ATUAL</a:t>
            </a:r>
          </a:p>
        </p:txBody>
      </p:sp>
      <p:sp>
        <p:nvSpPr>
          <p:cNvPr name="TextBox 5" id="5"/>
          <p:cNvSpPr txBox="true"/>
          <p:nvPr/>
        </p:nvSpPr>
        <p:spPr>
          <a:xfrm rot="0">
            <a:off x="5240115" y="6425165"/>
            <a:ext cx="7608987" cy="673100"/>
          </a:xfrm>
          <a:prstGeom prst="rect">
            <a:avLst/>
          </a:prstGeom>
        </p:spPr>
        <p:txBody>
          <a:bodyPr anchor="t" rtlCol="false" tIns="0" lIns="0" bIns="0" rIns="0">
            <a:spAutoFit/>
          </a:bodyPr>
          <a:lstStyle/>
          <a:p>
            <a:pPr algn="ctr">
              <a:lnSpc>
                <a:spcPts val="4900"/>
              </a:lnSpc>
              <a:spcBef>
                <a:spcPct val="0"/>
              </a:spcBef>
            </a:pPr>
            <a:r>
              <a:rPr lang="en-US" sz="3500">
                <a:solidFill>
                  <a:srgbClr val="FFF5D6"/>
                </a:solidFill>
                <a:latin typeface="Arial"/>
              </a:rPr>
              <a:t>É a situação física atual de um objeto.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3748987">
            <a:off x="4129600" y="-85233"/>
            <a:ext cx="9830018" cy="10457466"/>
          </a:xfrm>
          <a:custGeom>
            <a:avLst/>
            <a:gdLst/>
            <a:ahLst/>
            <a:cxnLst/>
            <a:rect r="r" b="b" t="t" l="l"/>
            <a:pathLst>
              <a:path h="10457466" w="9830018">
                <a:moveTo>
                  <a:pt x="0" y="0"/>
                </a:moveTo>
                <a:lnTo>
                  <a:pt x="9830018" y="0"/>
                </a:lnTo>
                <a:lnTo>
                  <a:pt x="9830018" y="10457466"/>
                </a:lnTo>
                <a:lnTo>
                  <a:pt x="0" y="1045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25195"/>
            <a:ext cx="16516547" cy="61214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 ELEMENTOS DO DIAGRAMA - </a:t>
            </a:r>
            <a:r>
              <a:rPr lang="en-US" sz="5199">
                <a:solidFill>
                  <a:srgbClr val="FFDE59"/>
                </a:solidFill>
                <a:latin typeface="TT Phobos Inline"/>
              </a:rPr>
              <a:t>ESTADO INICIAL </a:t>
            </a:r>
          </a:p>
        </p:txBody>
      </p:sp>
      <p:sp>
        <p:nvSpPr>
          <p:cNvPr name="TextBox 4" id="4"/>
          <p:cNvSpPr txBox="true"/>
          <p:nvPr/>
        </p:nvSpPr>
        <p:spPr>
          <a:xfrm rot="0">
            <a:off x="4205838" y="6425165"/>
            <a:ext cx="9876325" cy="1292225"/>
          </a:xfrm>
          <a:prstGeom prst="rect">
            <a:avLst/>
          </a:prstGeom>
        </p:spPr>
        <p:txBody>
          <a:bodyPr anchor="t" rtlCol="false" tIns="0" lIns="0" bIns="0" rIns="0">
            <a:spAutoFit/>
          </a:bodyPr>
          <a:lstStyle/>
          <a:p>
            <a:pPr algn="ctr">
              <a:lnSpc>
                <a:spcPts val="4900"/>
              </a:lnSpc>
              <a:spcBef>
                <a:spcPct val="0"/>
              </a:spcBef>
            </a:pPr>
            <a:r>
              <a:rPr lang="en-US" sz="3500">
                <a:solidFill>
                  <a:srgbClr val="FFF5D6"/>
                </a:solidFill>
                <a:latin typeface="Arial"/>
              </a:rPr>
              <a:t>É a partir do qual se inicia o fluxo de um diagrama de Estado.</a:t>
            </a:r>
          </a:p>
        </p:txBody>
      </p:sp>
      <p:sp>
        <p:nvSpPr>
          <p:cNvPr name="Freeform 5" id="5"/>
          <p:cNvSpPr/>
          <p:nvPr/>
        </p:nvSpPr>
        <p:spPr>
          <a:xfrm flipH="false" flipV="false" rot="0">
            <a:off x="8347374" y="4459960"/>
            <a:ext cx="1593251" cy="1593251"/>
          </a:xfrm>
          <a:custGeom>
            <a:avLst/>
            <a:gdLst/>
            <a:ahLst/>
            <a:cxnLst/>
            <a:rect r="r" b="b" t="t" l="l"/>
            <a:pathLst>
              <a:path h="1593251" w="1593251">
                <a:moveTo>
                  <a:pt x="0" y="0"/>
                </a:moveTo>
                <a:lnTo>
                  <a:pt x="1593252" y="0"/>
                </a:lnTo>
                <a:lnTo>
                  <a:pt x="1593252" y="1593251"/>
                </a:lnTo>
                <a:lnTo>
                  <a:pt x="0" y="1593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3748987">
            <a:off x="4129600" y="-85233"/>
            <a:ext cx="9830018" cy="10457466"/>
          </a:xfrm>
          <a:custGeom>
            <a:avLst/>
            <a:gdLst/>
            <a:ahLst/>
            <a:cxnLst/>
            <a:rect r="r" b="b" t="t" l="l"/>
            <a:pathLst>
              <a:path h="10457466" w="9830018">
                <a:moveTo>
                  <a:pt x="0" y="0"/>
                </a:moveTo>
                <a:lnTo>
                  <a:pt x="9830018" y="0"/>
                </a:lnTo>
                <a:lnTo>
                  <a:pt x="9830018" y="10457466"/>
                </a:lnTo>
                <a:lnTo>
                  <a:pt x="0" y="1045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25195"/>
            <a:ext cx="16516547" cy="61214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 ELEMENTOS DO DIAGRAMA - </a:t>
            </a:r>
            <a:r>
              <a:rPr lang="en-US" sz="5199">
                <a:solidFill>
                  <a:srgbClr val="FFDE59"/>
                </a:solidFill>
                <a:latin typeface="TT Phobos Inline"/>
              </a:rPr>
              <a:t>ESTADO FINAL</a:t>
            </a:r>
          </a:p>
        </p:txBody>
      </p:sp>
      <p:sp>
        <p:nvSpPr>
          <p:cNvPr name="TextBox 4" id="4"/>
          <p:cNvSpPr txBox="true"/>
          <p:nvPr/>
        </p:nvSpPr>
        <p:spPr>
          <a:xfrm rot="0">
            <a:off x="4205838" y="6425165"/>
            <a:ext cx="9876325" cy="673100"/>
          </a:xfrm>
          <a:prstGeom prst="rect">
            <a:avLst/>
          </a:prstGeom>
        </p:spPr>
        <p:txBody>
          <a:bodyPr anchor="t" rtlCol="false" tIns="0" lIns="0" bIns="0" rIns="0">
            <a:spAutoFit/>
          </a:bodyPr>
          <a:lstStyle/>
          <a:p>
            <a:pPr algn="ctr">
              <a:lnSpc>
                <a:spcPts val="4900"/>
              </a:lnSpc>
              <a:spcBef>
                <a:spcPct val="0"/>
              </a:spcBef>
            </a:pPr>
            <a:r>
              <a:rPr lang="en-US" sz="3500">
                <a:solidFill>
                  <a:srgbClr val="FFF5D6"/>
                </a:solidFill>
                <a:latin typeface="Arial"/>
              </a:rPr>
              <a:t>Estado final do objeto no diagrama de Estado.</a:t>
            </a:r>
          </a:p>
        </p:txBody>
      </p:sp>
      <p:sp>
        <p:nvSpPr>
          <p:cNvPr name="Freeform 5" id="5"/>
          <p:cNvSpPr/>
          <p:nvPr/>
        </p:nvSpPr>
        <p:spPr>
          <a:xfrm flipH="false" flipV="false" rot="0">
            <a:off x="8247983" y="4346874"/>
            <a:ext cx="1593251" cy="1593251"/>
          </a:xfrm>
          <a:custGeom>
            <a:avLst/>
            <a:gdLst/>
            <a:ahLst/>
            <a:cxnLst/>
            <a:rect r="r" b="b" t="t" l="l"/>
            <a:pathLst>
              <a:path h="1593251" w="1593251">
                <a:moveTo>
                  <a:pt x="0" y="0"/>
                </a:moveTo>
                <a:lnTo>
                  <a:pt x="1593251" y="0"/>
                </a:lnTo>
                <a:lnTo>
                  <a:pt x="1593251" y="1593252"/>
                </a:lnTo>
                <a:lnTo>
                  <a:pt x="0" y="1593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548402" y="4647293"/>
            <a:ext cx="992413" cy="992413"/>
          </a:xfrm>
          <a:custGeom>
            <a:avLst/>
            <a:gdLst/>
            <a:ahLst/>
            <a:cxnLst/>
            <a:rect r="r" b="b" t="t" l="l"/>
            <a:pathLst>
              <a:path h="992413" w="992413">
                <a:moveTo>
                  <a:pt x="0" y="0"/>
                </a:moveTo>
                <a:lnTo>
                  <a:pt x="992413" y="0"/>
                </a:lnTo>
                <a:lnTo>
                  <a:pt x="992413" y="992414"/>
                </a:lnTo>
                <a:lnTo>
                  <a:pt x="0" y="9924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3748987">
            <a:off x="4129600" y="-85233"/>
            <a:ext cx="9830018" cy="10457466"/>
          </a:xfrm>
          <a:custGeom>
            <a:avLst/>
            <a:gdLst/>
            <a:ahLst/>
            <a:cxnLst/>
            <a:rect r="r" b="b" t="t" l="l"/>
            <a:pathLst>
              <a:path h="10457466" w="9830018">
                <a:moveTo>
                  <a:pt x="0" y="0"/>
                </a:moveTo>
                <a:lnTo>
                  <a:pt x="9830018" y="0"/>
                </a:lnTo>
                <a:lnTo>
                  <a:pt x="9830018" y="10457466"/>
                </a:lnTo>
                <a:lnTo>
                  <a:pt x="0" y="1045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25195"/>
            <a:ext cx="16516547" cy="61214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 ELEMENTOS DO DIAGRAMA - </a:t>
            </a:r>
            <a:r>
              <a:rPr lang="en-US" sz="5199">
                <a:solidFill>
                  <a:srgbClr val="FFDE59"/>
                </a:solidFill>
                <a:latin typeface="TT Phobos Inline"/>
              </a:rPr>
              <a:t>TRANSIÇÃO</a:t>
            </a:r>
          </a:p>
        </p:txBody>
      </p:sp>
      <p:sp>
        <p:nvSpPr>
          <p:cNvPr name="TextBox 4" id="4"/>
          <p:cNvSpPr txBox="true"/>
          <p:nvPr/>
        </p:nvSpPr>
        <p:spPr>
          <a:xfrm rot="0">
            <a:off x="4205838" y="6425165"/>
            <a:ext cx="9876325" cy="673100"/>
          </a:xfrm>
          <a:prstGeom prst="rect">
            <a:avLst/>
          </a:prstGeom>
        </p:spPr>
        <p:txBody>
          <a:bodyPr anchor="t" rtlCol="false" tIns="0" lIns="0" bIns="0" rIns="0">
            <a:spAutoFit/>
          </a:bodyPr>
          <a:lstStyle/>
          <a:p>
            <a:pPr algn="ctr">
              <a:lnSpc>
                <a:spcPts val="4900"/>
              </a:lnSpc>
              <a:spcBef>
                <a:spcPct val="0"/>
              </a:spcBef>
            </a:pPr>
            <a:r>
              <a:rPr lang="en-US" sz="3500">
                <a:solidFill>
                  <a:srgbClr val="FFF5D6"/>
                </a:solidFill>
                <a:latin typeface="Arial"/>
              </a:rPr>
              <a:t>Representação das transições de estado.</a:t>
            </a:r>
          </a:p>
        </p:txBody>
      </p:sp>
      <p:sp>
        <p:nvSpPr>
          <p:cNvPr name="AutoShape 5" id="5"/>
          <p:cNvSpPr/>
          <p:nvPr/>
        </p:nvSpPr>
        <p:spPr>
          <a:xfrm>
            <a:off x="8067513" y="5143500"/>
            <a:ext cx="2438922" cy="0"/>
          </a:xfrm>
          <a:prstGeom prst="line">
            <a:avLst/>
          </a:prstGeom>
          <a:ln cap="flat" w="142875">
            <a:solidFill>
              <a:srgbClr val="01070A"/>
            </a:solidFill>
            <a:prstDash val="solid"/>
            <a:headEnd type="none" len="sm" w="sm"/>
            <a:tailEnd type="triangle" len="med" w="lg"/>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3748987">
            <a:off x="4129600" y="-85233"/>
            <a:ext cx="9830018" cy="10457466"/>
          </a:xfrm>
          <a:custGeom>
            <a:avLst/>
            <a:gdLst/>
            <a:ahLst/>
            <a:cxnLst/>
            <a:rect r="r" b="b" t="t" l="l"/>
            <a:pathLst>
              <a:path h="10457466" w="9830018">
                <a:moveTo>
                  <a:pt x="0" y="0"/>
                </a:moveTo>
                <a:lnTo>
                  <a:pt x="9830018" y="0"/>
                </a:lnTo>
                <a:lnTo>
                  <a:pt x="9830018" y="10457466"/>
                </a:lnTo>
                <a:lnTo>
                  <a:pt x="0" y="1045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2520234">
            <a:off x="8342518" y="4431735"/>
            <a:ext cx="1301228" cy="1307429"/>
            <a:chOff x="0" y="0"/>
            <a:chExt cx="342710" cy="344343"/>
          </a:xfrm>
        </p:grpSpPr>
        <p:sp>
          <p:nvSpPr>
            <p:cNvPr name="Freeform 4" id="4"/>
            <p:cNvSpPr/>
            <p:nvPr/>
          </p:nvSpPr>
          <p:spPr>
            <a:xfrm flipH="false" flipV="false" rot="0">
              <a:off x="0" y="0"/>
              <a:ext cx="342710" cy="344343"/>
            </a:xfrm>
            <a:custGeom>
              <a:avLst/>
              <a:gdLst/>
              <a:ahLst/>
              <a:cxnLst/>
              <a:rect r="r" b="b" t="t" l="l"/>
              <a:pathLst>
                <a:path h="344343" w="342710">
                  <a:moveTo>
                    <a:pt x="0" y="0"/>
                  </a:moveTo>
                  <a:lnTo>
                    <a:pt x="342710" y="0"/>
                  </a:lnTo>
                  <a:lnTo>
                    <a:pt x="342710" y="344343"/>
                  </a:lnTo>
                  <a:lnTo>
                    <a:pt x="0" y="344343"/>
                  </a:lnTo>
                  <a:close/>
                </a:path>
              </a:pathLst>
            </a:custGeom>
            <a:solidFill>
              <a:srgbClr val="F2EFC4"/>
            </a:solidFill>
            <a:ln w="38100" cap="sq">
              <a:solidFill>
                <a:srgbClr val="000000"/>
              </a:solidFill>
              <a:prstDash val="solid"/>
              <a:miter/>
            </a:ln>
          </p:spPr>
        </p:sp>
        <p:sp>
          <p:nvSpPr>
            <p:cNvPr name="TextBox 5" id="5"/>
            <p:cNvSpPr txBox="true"/>
            <p:nvPr/>
          </p:nvSpPr>
          <p:spPr>
            <a:xfrm>
              <a:off x="0" y="-76200"/>
              <a:ext cx="342710" cy="420543"/>
            </a:xfrm>
            <a:prstGeom prst="rect">
              <a:avLst/>
            </a:prstGeom>
          </p:spPr>
          <p:txBody>
            <a:bodyPr anchor="ctr" rtlCol="false" tIns="50800" lIns="50800" bIns="50800" rIns="50800"/>
            <a:lstStyle/>
            <a:p>
              <a:pPr algn="ctr">
                <a:lnSpc>
                  <a:spcPts val="2679"/>
                </a:lnSpc>
              </a:pPr>
            </a:p>
          </p:txBody>
        </p:sp>
      </p:grpSp>
      <p:sp>
        <p:nvSpPr>
          <p:cNvPr name="TextBox 6" id="6"/>
          <p:cNvSpPr txBox="true"/>
          <p:nvPr/>
        </p:nvSpPr>
        <p:spPr>
          <a:xfrm rot="0">
            <a:off x="101048" y="808355"/>
            <a:ext cx="17576721" cy="61214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 ELEMENTOS DO DIAGRAMA - </a:t>
            </a:r>
            <a:r>
              <a:rPr lang="en-US" sz="5199">
                <a:solidFill>
                  <a:srgbClr val="FFDE59"/>
                </a:solidFill>
                <a:latin typeface="TT Phobos Inline"/>
              </a:rPr>
              <a:t>PONTO DE DECISÃO</a:t>
            </a:r>
          </a:p>
        </p:txBody>
      </p:sp>
      <p:sp>
        <p:nvSpPr>
          <p:cNvPr name="TextBox 7" id="7"/>
          <p:cNvSpPr txBox="true"/>
          <p:nvPr/>
        </p:nvSpPr>
        <p:spPr>
          <a:xfrm rot="0">
            <a:off x="4205838" y="6425165"/>
            <a:ext cx="9876325" cy="1292225"/>
          </a:xfrm>
          <a:prstGeom prst="rect">
            <a:avLst/>
          </a:prstGeom>
        </p:spPr>
        <p:txBody>
          <a:bodyPr anchor="t" rtlCol="false" tIns="0" lIns="0" bIns="0" rIns="0">
            <a:spAutoFit/>
          </a:bodyPr>
          <a:lstStyle/>
          <a:p>
            <a:pPr algn="ctr">
              <a:lnSpc>
                <a:spcPts val="4900"/>
              </a:lnSpc>
              <a:spcBef>
                <a:spcPct val="0"/>
              </a:spcBef>
            </a:pPr>
            <a:r>
              <a:rPr lang="en-US" sz="3500">
                <a:solidFill>
                  <a:srgbClr val="FFF5D6"/>
                </a:solidFill>
                <a:latin typeface="Arial"/>
              </a:rPr>
              <a:t>Utilizado onde existe mais de uma opção. Funciona como um ponto de decisão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4165220" y="6172200"/>
            <a:ext cx="4122780" cy="4114800"/>
          </a:xfrm>
          <a:custGeom>
            <a:avLst/>
            <a:gdLst/>
            <a:ahLst/>
            <a:cxnLst/>
            <a:rect r="r" b="b" t="t" l="l"/>
            <a:pathLst>
              <a:path h="4114800" w="4122780">
                <a:moveTo>
                  <a:pt x="0" y="0"/>
                </a:moveTo>
                <a:lnTo>
                  <a:pt x="4122780" y="0"/>
                </a:lnTo>
                <a:lnTo>
                  <a:pt x="41227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36568" y="728014"/>
            <a:ext cx="16713637" cy="839497"/>
          </a:xfrm>
          <a:prstGeom prst="rect">
            <a:avLst/>
          </a:prstGeom>
        </p:spPr>
        <p:txBody>
          <a:bodyPr anchor="t" rtlCol="false" tIns="0" lIns="0" bIns="0" rIns="0">
            <a:spAutoFit/>
          </a:bodyPr>
          <a:lstStyle/>
          <a:p>
            <a:pPr algn="ctr">
              <a:lnSpc>
                <a:spcPts val="6035"/>
              </a:lnSpc>
            </a:pPr>
            <a:r>
              <a:rPr lang="en-US" sz="7100">
                <a:solidFill>
                  <a:srgbClr val="FFF5D6"/>
                </a:solidFill>
                <a:latin typeface="TT Phobos Inline"/>
              </a:rPr>
              <a:t>SISTEMA BIBLIOTECARIO</a:t>
            </a:r>
          </a:p>
        </p:txBody>
      </p:sp>
      <p:sp>
        <p:nvSpPr>
          <p:cNvPr name="TextBox 4" id="4"/>
          <p:cNvSpPr txBox="true"/>
          <p:nvPr/>
        </p:nvSpPr>
        <p:spPr>
          <a:xfrm rot="0">
            <a:off x="4468598" y="1481786"/>
            <a:ext cx="9849578" cy="771525"/>
          </a:xfrm>
          <a:prstGeom prst="rect">
            <a:avLst/>
          </a:prstGeom>
        </p:spPr>
        <p:txBody>
          <a:bodyPr anchor="t" rtlCol="false" tIns="0" lIns="0" bIns="0" rIns="0">
            <a:spAutoFit/>
          </a:bodyPr>
          <a:lstStyle/>
          <a:p>
            <a:pPr algn="ctr">
              <a:lnSpc>
                <a:spcPts val="6299"/>
              </a:lnSpc>
            </a:pPr>
            <a:r>
              <a:rPr lang="en-US" sz="4500">
                <a:solidFill>
                  <a:srgbClr val="FFF5D6"/>
                </a:solidFill>
                <a:latin typeface="TT Phobos"/>
              </a:rPr>
              <a:t>CONTEXTUALIZAÇÃO</a:t>
            </a:r>
          </a:p>
        </p:txBody>
      </p:sp>
      <p:sp>
        <p:nvSpPr>
          <p:cNvPr name="TextBox 5" id="5"/>
          <p:cNvSpPr txBox="true"/>
          <p:nvPr/>
        </p:nvSpPr>
        <p:spPr>
          <a:xfrm rot="0">
            <a:off x="397485" y="3596654"/>
            <a:ext cx="17493030" cy="2530475"/>
          </a:xfrm>
          <a:prstGeom prst="rect">
            <a:avLst/>
          </a:prstGeom>
        </p:spPr>
        <p:txBody>
          <a:bodyPr anchor="t" rtlCol="false" tIns="0" lIns="0" bIns="0" rIns="0">
            <a:spAutoFit/>
          </a:bodyPr>
          <a:lstStyle/>
          <a:p>
            <a:pPr algn="just">
              <a:lnSpc>
                <a:spcPts val="4900"/>
              </a:lnSpc>
              <a:spcBef>
                <a:spcPct val="0"/>
              </a:spcBef>
            </a:pPr>
            <a:r>
              <a:rPr lang="en-US" sz="3500">
                <a:solidFill>
                  <a:srgbClr val="FFF5D6"/>
                </a:solidFill>
                <a:latin typeface="Arial"/>
              </a:rPr>
              <a:t>Sua</a:t>
            </a:r>
            <a:r>
              <a:rPr lang="en-US" sz="3500">
                <a:solidFill>
                  <a:srgbClr val="FFF5D6"/>
                </a:solidFill>
                <a:latin typeface="Arial"/>
              </a:rPr>
              <a:t> principal finalidade é facilitar o controle de acesso ao acervo, bem como a administração de usuários. Isso envolve o monitoramento de empréstimos e devoluções, a organização de livros, periódicos e recursos digitais, além de proporcionar uma experiência de pesquisa e consulta mais aprimorada para todos os usuários.</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0F232D"/>
        </a:solidFill>
      </p:bgPr>
    </p:bg>
    <p:spTree>
      <p:nvGrpSpPr>
        <p:cNvPr id="1" name=""/>
        <p:cNvGrpSpPr/>
        <p:nvPr/>
      </p:nvGrpSpPr>
      <p:grpSpPr>
        <a:xfrm>
          <a:off x="0" y="0"/>
          <a:ext cx="0" cy="0"/>
          <a:chOff x="0" y="0"/>
          <a:chExt cx="0" cy="0"/>
        </a:xfrm>
      </p:grpSpPr>
      <p:sp>
        <p:nvSpPr>
          <p:cNvPr name="TextBox 2" id="2"/>
          <p:cNvSpPr txBox="true"/>
          <p:nvPr/>
        </p:nvSpPr>
        <p:spPr>
          <a:xfrm rot="0">
            <a:off x="1028700" y="1125195"/>
            <a:ext cx="16516547" cy="116459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 DIAGRAMA DE ESTADO - </a:t>
            </a:r>
            <a:r>
              <a:rPr lang="en-US" sz="5199">
                <a:solidFill>
                  <a:srgbClr val="FFDE59"/>
                </a:solidFill>
                <a:latin typeface="TT Phobos Inline"/>
              </a:rPr>
              <a:t>ATIVIDADES INTERNAS</a:t>
            </a:r>
          </a:p>
        </p:txBody>
      </p:sp>
      <p:sp>
        <p:nvSpPr>
          <p:cNvPr name="TextBox 3" id="3"/>
          <p:cNvSpPr txBox="true"/>
          <p:nvPr/>
        </p:nvSpPr>
        <p:spPr>
          <a:xfrm rot="0">
            <a:off x="0" y="3109920"/>
            <a:ext cx="18288000" cy="1292225"/>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Arial"/>
              </a:rPr>
              <a:t>Uma lista de ações ou atividades que são executadas enquanto o objeto se encontra no estado em foco. </a:t>
            </a:r>
          </a:p>
        </p:txBody>
      </p:sp>
      <p:sp>
        <p:nvSpPr>
          <p:cNvPr name="TextBox 4" id="4"/>
          <p:cNvSpPr txBox="true"/>
          <p:nvPr/>
        </p:nvSpPr>
        <p:spPr>
          <a:xfrm rot="0">
            <a:off x="4051643" y="5548320"/>
            <a:ext cx="10470660" cy="1911350"/>
          </a:xfrm>
          <a:prstGeom prst="rect">
            <a:avLst/>
          </a:prstGeom>
        </p:spPr>
        <p:txBody>
          <a:bodyPr anchor="t" rtlCol="false" tIns="0" lIns="0" bIns="0" rIns="0">
            <a:spAutoFit/>
          </a:bodyPr>
          <a:lstStyle/>
          <a:p>
            <a:pPr algn="ctr">
              <a:lnSpc>
                <a:spcPts val="4900"/>
              </a:lnSpc>
            </a:pPr>
            <a:r>
              <a:rPr lang="en-US" sz="3500">
                <a:solidFill>
                  <a:srgbClr val="FFDE59"/>
                </a:solidFill>
                <a:latin typeface="Arial"/>
              </a:rPr>
              <a:t>Entry:</a:t>
            </a:r>
            <a:r>
              <a:rPr lang="en-US" sz="3500">
                <a:solidFill>
                  <a:srgbClr val="FFFFFF"/>
                </a:solidFill>
                <a:latin typeface="Arial"/>
              </a:rPr>
              <a:t> Executada na entrada do estado;</a:t>
            </a:r>
          </a:p>
          <a:p>
            <a:pPr algn="ctr">
              <a:lnSpc>
                <a:spcPts val="4900"/>
              </a:lnSpc>
            </a:pPr>
            <a:r>
              <a:rPr lang="en-US" sz="3500">
                <a:solidFill>
                  <a:srgbClr val="FFDE59"/>
                </a:solidFill>
                <a:latin typeface="Arial"/>
              </a:rPr>
              <a:t>Do:</a:t>
            </a:r>
            <a:r>
              <a:rPr lang="en-US" sz="3500">
                <a:solidFill>
                  <a:srgbClr val="FFFFFF"/>
                </a:solidFill>
                <a:latin typeface="Arial"/>
              </a:rPr>
              <a:t> Identifica uma atividade em andamento;</a:t>
            </a:r>
          </a:p>
          <a:p>
            <a:pPr algn="ctr">
              <a:lnSpc>
                <a:spcPts val="4900"/>
              </a:lnSpc>
              <a:spcBef>
                <a:spcPct val="0"/>
              </a:spcBef>
            </a:pPr>
            <a:r>
              <a:rPr lang="en-US" sz="3500">
                <a:solidFill>
                  <a:srgbClr val="FFDE59"/>
                </a:solidFill>
                <a:latin typeface="Arial"/>
              </a:rPr>
              <a:t>Exit:</a:t>
            </a:r>
            <a:r>
              <a:rPr lang="en-US" sz="3500">
                <a:solidFill>
                  <a:srgbClr val="FFFFFF"/>
                </a:solidFill>
                <a:latin typeface="Arial"/>
              </a:rPr>
              <a:t> Ação executada na saída do estado.</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3119186">
            <a:off x="2052466" y="-1962464"/>
            <a:ext cx="12393496" cy="13184571"/>
          </a:xfrm>
          <a:custGeom>
            <a:avLst/>
            <a:gdLst/>
            <a:ahLst/>
            <a:cxnLst/>
            <a:rect r="r" b="b" t="t" l="l"/>
            <a:pathLst>
              <a:path h="13184571" w="12393496">
                <a:moveTo>
                  <a:pt x="0" y="0"/>
                </a:moveTo>
                <a:lnTo>
                  <a:pt x="12393496" y="0"/>
                </a:lnTo>
                <a:lnTo>
                  <a:pt x="12393496" y="13184571"/>
                </a:lnTo>
                <a:lnTo>
                  <a:pt x="0" y="13184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2696" y="3204975"/>
            <a:ext cx="8215574" cy="4554685"/>
          </a:xfrm>
          <a:custGeom>
            <a:avLst/>
            <a:gdLst/>
            <a:ahLst/>
            <a:cxnLst/>
            <a:rect r="r" b="b" t="t" l="l"/>
            <a:pathLst>
              <a:path h="4554685" w="8215574">
                <a:moveTo>
                  <a:pt x="0" y="0"/>
                </a:moveTo>
                <a:lnTo>
                  <a:pt x="8215574" y="0"/>
                </a:lnTo>
                <a:lnTo>
                  <a:pt x="8215574" y="4554685"/>
                </a:lnTo>
                <a:lnTo>
                  <a:pt x="0" y="4554685"/>
                </a:lnTo>
                <a:lnTo>
                  <a:pt x="0" y="0"/>
                </a:lnTo>
                <a:close/>
              </a:path>
            </a:pathLst>
          </a:custGeom>
          <a:blipFill>
            <a:blip r:embed="rId4"/>
            <a:stretch>
              <a:fillRect l="0" t="0" r="0" b="0"/>
            </a:stretch>
          </a:blipFill>
        </p:spPr>
      </p:sp>
      <p:sp>
        <p:nvSpPr>
          <p:cNvPr name="Freeform 4" id="4"/>
          <p:cNvSpPr/>
          <p:nvPr/>
        </p:nvSpPr>
        <p:spPr>
          <a:xfrm flipH="false" flipV="false" rot="0">
            <a:off x="8362613" y="4067513"/>
            <a:ext cx="6366338" cy="3349730"/>
          </a:xfrm>
          <a:custGeom>
            <a:avLst/>
            <a:gdLst/>
            <a:ahLst/>
            <a:cxnLst/>
            <a:rect r="r" b="b" t="t" l="l"/>
            <a:pathLst>
              <a:path h="3349730" w="6366338">
                <a:moveTo>
                  <a:pt x="0" y="0"/>
                </a:moveTo>
                <a:lnTo>
                  <a:pt x="6366338" y="0"/>
                </a:lnTo>
                <a:lnTo>
                  <a:pt x="6366338" y="3349731"/>
                </a:lnTo>
                <a:lnTo>
                  <a:pt x="0" y="3349731"/>
                </a:lnTo>
                <a:lnTo>
                  <a:pt x="0" y="0"/>
                </a:lnTo>
                <a:close/>
              </a:path>
            </a:pathLst>
          </a:custGeom>
          <a:blipFill>
            <a:blip r:embed="rId5"/>
            <a:stretch>
              <a:fillRect l="0" t="0" r="0" b="0"/>
            </a:stretch>
          </a:blipFill>
        </p:spPr>
      </p:sp>
      <p:sp>
        <p:nvSpPr>
          <p:cNvPr name="TextBox 5" id="5"/>
          <p:cNvSpPr txBox="true"/>
          <p:nvPr/>
        </p:nvSpPr>
        <p:spPr>
          <a:xfrm rot="0">
            <a:off x="239683" y="808355"/>
            <a:ext cx="17808634" cy="61214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 DIAGRAMA DE ESTADO - </a:t>
            </a:r>
            <a:r>
              <a:rPr lang="en-US" sz="5199">
                <a:solidFill>
                  <a:srgbClr val="FFDE59"/>
                </a:solidFill>
                <a:latin typeface="TT Phobos Inline"/>
              </a:rPr>
              <a:t>ALUNO E BIBLIOTECÁRIO</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4354145" y="1420495"/>
            <a:ext cx="9579711" cy="8452029"/>
          </a:xfrm>
          <a:custGeom>
            <a:avLst/>
            <a:gdLst/>
            <a:ahLst/>
            <a:cxnLst/>
            <a:rect r="r" b="b" t="t" l="l"/>
            <a:pathLst>
              <a:path h="8452029" w="9579711">
                <a:moveTo>
                  <a:pt x="0" y="0"/>
                </a:moveTo>
                <a:lnTo>
                  <a:pt x="9579710" y="0"/>
                </a:lnTo>
                <a:lnTo>
                  <a:pt x="9579710" y="8452029"/>
                </a:lnTo>
                <a:lnTo>
                  <a:pt x="0" y="8452029"/>
                </a:lnTo>
                <a:lnTo>
                  <a:pt x="0" y="0"/>
                </a:lnTo>
                <a:close/>
              </a:path>
            </a:pathLst>
          </a:custGeom>
          <a:blipFill>
            <a:blip r:embed="rId2"/>
            <a:stretch>
              <a:fillRect l="0" t="0" r="0" b="0"/>
            </a:stretch>
          </a:blipFill>
        </p:spPr>
      </p:sp>
      <p:sp>
        <p:nvSpPr>
          <p:cNvPr name="TextBox 3" id="3"/>
          <p:cNvSpPr txBox="true"/>
          <p:nvPr/>
        </p:nvSpPr>
        <p:spPr>
          <a:xfrm rot="0">
            <a:off x="239683" y="808355"/>
            <a:ext cx="17808634" cy="61214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 DIAGRAMA DE ESTADO - </a:t>
            </a:r>
            <a:r>
              <a:rPr lang="en-US" sz="5199">
                <a:solidFill>
                  <a:srgbClr val="FFDE59"/>
                </a:solidFill>
                <a:latin typeface="TT Phobos Inline"/>
              </a:rPr>
              <a:t>LIVRO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805609" y="1739348"/>
            <a:ext cx="15311395" cy="8057220"/>
          </a:xfrm>
          <a:custGeom>
            <a:avLst/>
            <a:gdLst/>
            <a:ahLst/>
            <a:cxnLst/>
            <a:rect r="r" b="b" t="t" l="l"/>
            <a:pathLst>
              <a:path h="8057220" w="15311395">
                <a:moveTo>
                  <a:pt x="0" y="0"/>
                </a:moveTo>
                <a:lnTo>
                  <a:pt x="15311395" y="0"/>
                </a:lnTo>
                <a:lnTo>
                  <a:pt x="15311395" y="8057220"/>
                </a:lnTo>
                <a:lnTo>
                  <a:pt x="0" y="8057220"/>
                </a:lnTo>
                <a:lnTo>
                  <a:pt x="0" y="0"/>
                </a:lnTo>
                <a:close/>
              </a:path>
            </a:pathLst>
          </a:custGeom>
          <a:blipFill>
            <a:blip r:embed="rId2"/>
            <a:stretch>
              <a:fillRect l="0" t="0" r="0" b="0"/>
            </a:stretch>
          </a:blipFill>
        </p:spPr>
      </p:sp>
      <p:sp>
        <p:nvSpPr>
          <p:cNvPr name="TextBox 3" id="3"/>
          <p:cNvSpPr txBox="true"/>
          <p:nvPr/>
        </p:nvSpPr>
        <p:spPr>
          <a:xfrm rot="0">
            <a:off x="239683" y="808355"/>
            <a:ext cx="17808634" cy="612140"/>
          </a:xfrm>
          <a:prstGeom prst="rect">
            <a:avLst/>
          </a:prstGeom>
        </p:spPr>
        <p:txBody>
          <a:bodyPr anchor="t" rtlCol="false" tIns="0" lIns="0" bIns="0" rIns="0">
            <a:spAutoFit/>
          </a:bodyPr>
          <a:lstStyle/>
          <a:p>
            <a:pPr algn="ctr">
              <a:lnSpc>
                <a:spcPts val="4419"/>
              </a:lnSpc>
            </a:pPr>
            <a:r>
              <a:rPr lang="en-US" sz="5199">
                <a:solidFill>
                  <a:srgbClr val="FFF5D6"/>
                </a:solidFill>
                <a:latin typeface="TT Phobos Inline"/>
              </a:rPr>
              <a:t> DIAGRAMA DE ESTADO - </a:t>
            </a:r>
            <a:r>
              <a:rPr lang="en-US" sz="5199">
                <a:solidFill>
                  <a:srgbClr val="FFDE59"/>
                </a:solidFill>
                <a:latin typeface="TT Phobos Inline"/>
              </a:rPr>
              <a:t>LIVRO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TextBox 2" id="2"/>
          <p:cNvSpPr txBox="true"/>
          <p:nvPr/>
        </p:nvSpPr>
        <p:spPr>
          <a:xfrm rot="0">
            <a:off x="2307670" y="1367450"/>
            <a:ext cx="13672660" cy="8292672"/>
          </a:xfrm>
          <a:prstGeom prst="rect">
            <a:avLst/>
          </a:prstGeom>
        </p:spPr>
        <p:txBody>
          <a:bodyPr anchor="t" rtlCol="false" tIns="0" lIns="0" bIns="0" rIns="0">
            <a:spAutoFit/>
          </a:bodyPr>
          <a:lstStyle/>
          <a:p>
            <a:pPr algn="just">
              <a:lnSpc>
                <a:spcPts val="4153"/>
              </a:lnSpc>
            </a:pPr>
            <a:r>
              <a:rPr lang="en-US" sz="2966">
                <a:solidFill>
                  <a:srgbClr val="FFF5D6"/>
                </a:solidFill>
                <a:latin typeface="Open Sans"/>
              </a:rPr>
              <a:t>GUEDES, Gilleanes Thorwald Araujo. UML2: Uma abordagem prática. 3. ed. São Paulo: Novatec Editora Ltd, 2018.</a:t>
            </a:r>
          </a:p>
          <a:p>
            <a:pPr algn="just">
              <a:lnSpc>
                <a:spcPts val="4153"/>
              </a:lnSpc>
            </a:pPr>
          </a:p>
          <a:p>
            <a:pPr algn="just">
              <a:lnSpc>
                <a:spcPts val="4153"/>
              </a:lnSpc>
            </a:pPr>
            <a:r>
              <a:rPr lang="en-US" sz="2966">
                <a:solidFill>
                  <a:srgbClr val="FFF5D6"/>
                </a:solidFill>
                <a:latin typeface="Open Sans"/>
              </a:rPr>
              <a:t>OLIVEIRA PRIMO, Mônica. Diagrama de Sequência. [S. l.], 1 ago. 2014. Disponível em: </a:t>
            </a:r>
            <a:r>
              <a:rPr lang="en-US" sz="2966" u="sng">
                <a:solidFill>
                  <a:srgbClr val="FFF5D6"/>
                </a:solidFill>
                <a:latin typeface="Open Sans"/>
                <a:hlinkClick r:id="rId2" tooltip="https://treinamentowaei.wordpress.com/diagrama-de-sequencia/"/>
              </a:rPr>
              <a:t>https://treinamentowaei.wordpress.com/diagrama-de-sequencia/</a:t>
            </a:r>
            <a:r>
              <a:rPr lang="en-US" sz="2966">
                <a:solidFill>
                  <a:srgbClr val="FFF5D6"/>
                </a:solidFill>
                <a:latin typeface="Open Sans"/>
              </a:rPr>
              <a:t>. Acesso em: 02 nov. 2023.</a:t>
            </a:r>
          </a:p>
          <a:p>
            <a:pPr algn="just">
              <a:lnSpc>
                <a:spcPts val="4153"/>
              </a:lnSpc>
            </a:pPr>
          </a:p>
          <a:p>
            <a:pPr algn="just">
              <a:lnSpc>
                <a:spcPts val="4153"/>
              </a:lnSpc>
            </a:pPr>
            <a:r>
              <a:rPr lang="en-US" sz="2966">
                <a:solidFill>
                  <a:srgbClr val="FFF5D6"/>
                </a:solidFill>
                <a:latin typeface="Open Sans"/>
              </a:rPr>
              <a:t>Creately.Tutorial do Diagrama de Sequência: Guia completo com exemplos. [S. l.], 29 jan. 2021. Disponível em: </a:t>
            </a:r>
            <a:r>
              <a:rPr lang="en-US" sz="2966" u="sng">
                <a:solidFill>
                  <a:srgbClr val="FFF5D6"/>
                </a:solidFill>
                <a:latin typeface="Open Sans"/>
                <a:hlinkClick r:id="rId3" tooltip="https://creately.com/blog/pt/diagrama/tutorial-do-diagrama-de-sequencia/"/>
              </a:rPr>
              <a:t>https://creately.com/blog/pt/diagrama/tutorial-do-diagrama-de-sequencia/</a:t>
            </a:r>
            <a:r>
              <a:rPr lang="en-US" sz="2966">
                <a:solidFill>
                  <a:srgbClr val="FFF5D6"/>
                </a:solidFill>
                <a:latin typeface="Open Sans"/>
              </a:rPr>
              <a:t> . Acesso em: 01 nov. 2023.</a:t>
            </a:r>
          </a:p>
          <a:p>
            <a:pPr algn="just">
              <a:lnSpc>
                <a:spcPts val="4153"/>
              </a:lnSpc>
            </a:pPr>
          </a:p>
          <a:p>
            <a:pPr algn="just">
              <a:lnSpc>
                <a:spcPts val="4153"/>
              </a:lnSpc>
            </a:pPr>
            <a:r>
              <a:rPr lang="en-US" sz="2966">
                <a:solidFill>
                  <a:srgbClr val="FFF5D6"/>
                </a:solidFill>
                <a:latin typeface="Open Sans"/>
              </a:rPr>
              <a:t>LUDICCHART. O que é um diagrama de máquina de estados? 2023. Disponível em: https://www.lucidchart.com/pages/pt/o-que-e-diagrama-de-maquina-de-estados-uml. Acesso em: 12 nov. 2023.</a:t>
            </a:r>
          </a:p>
          <a:p>
            <a:pPr algn="just">
              <a:lnSpc>
                <a:spcPts val="3593"/>
              </a:lnSpc>
            </a:pPr>
          </a:p>
        </p:txBody>
      </p:sp>
      <p:sp>
        <p:nvSpPr>
          <p:cNvPr name="TextBox 3" id="3"/>
          <p:cNvSpPr txBox="true"/>
          <p:nvPr/>
        </p:nvSpPr>
        <p:spPr>
          <a:xfrm rot="0">
            <a:off x="5973954" y="328219"/>
            <a:ext cx="4035532" cy="887049"/>
          </a:xfrm>
          <a:prstGeom prst="rect">
            <a:avLst/>
          </a:prstGeom>
        </p:spPr>
        <p:txBody>
          <a:bodyPr anchor="t" rtlCol="false" tIns="0" lIns="0" bIns="0" rIns="0">
            <a:spAutoFit/>
          </a:bodyPr>
          <a:lstStyle/>
          <a:p>
            <a:pPr algn="ctr">
              <a:lnSpc>
                <a:spcPts val="7279"/>
              </a:lnSpc>
            </a:pPr>
            <a:r>
              <a:rPr lang="en-US" sz="5199">
                <a:solidFill>
                  <a:srgbClr val="FFF5D6"/>
                </a:solidFill>
                <a:latin typeface="Open Sans Bold"/>
              </a:rPr>
              <a:t> Referências</a:t>
            </a:r>
          </a:p>
        </p:txBody>
      </p:sp>
    </p:spTree>
  </p:cSld>
  <p:clrMapOvr>
    <a:masterClrMapping/>
  </p:clrMapOvr>
</p:sld>
</file>

<file path=ppt/slides/slide55.xml><?xml version="1.0" encoding="utf-8"?>
<p:sld xmlns:p="http://schemas.openxmlformats.org/presentationml/2006/main" xmlns:a="http://schemas.openxmlformats.org/drawingml/2006/main">
  <p:cSld>
    <p:bg>
      <p:bgPr>
        <a:solidFill>
          <a:srgbClr val="0F232D"/>
        </a:solidFill>
      </p:bgPr>
    </p:bg>
    <p:spTree>
      <p:nvGrpSpPr>
        <p:cNvPr id="1" name=""/>
        <p:cNvGrpSpPr/>
        <p:nvPr/>
      </p:nvGrpSpPr>
      <p:grpSpPr>
        <a:xfrm>
          <a:off x="0" y="0"/>
          <a:ext cx="0" cy="0"/>
          <a:chOff x="0" y="0"/>
          <a:chExt cx="0" cy="0"/>
        </a:xfrm>
      </p:grpSpPr>
      <p:sp>
        <p:nvSpPr>
          <p:cNvPr name="TextBox 2" id="2"/>
          <p:cNvSpPr txBox="true"/>
          <p:nvPr/>
        </p:nvSpPr>
        <p:spPr>
          <a:xfrm rot="0">
            <a:off x="1243574" y="962025"/>
            <a:ext cx="16015726" cy="718121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Reconhecimentos e Direitos Autorais</a:t>
            </a:r>
          </a:p>
          <a:p>
            <a:pPr algn="ctr">
              <a:lnSpc>
                <a:spcPts val="4759"/>
              </a:lnSpc>
            </a:pPr>
          </a:p>
          <a:p>
            <a:pPr algn="ctr">
              <a:lnSpc>
                <a:spcPts val="4759"/>
              </a:lnSpc>
            </a:pPr>
            <a:r>
              <a:rPr lang="en-US" sz="3399">
                <a:solidFill>
                  <a:srgbClr val="FFFFFF"/>
                </a:solidFill>
                <a:latin typeface="Open Sans"/>
              </a:rPr>
              <a:t>- Autor: Guilherme de Pádua f. Amorim, Amanda Maia Soare Silva, Gustavo Antonio Silva Rocha, Irlanda Hildeney</a:t>
            </a:r>
          </a:p>
          <a:p>
            <a:pPr algn="ctr">
              <a:lnSpc>
                <a:spcPts val="4759"/>
              </a:lnSpc>
            </a:pPr>
            <a:r>
              <a:rPr lang="en-US" sz="3399">
                <a:solidFill>
                  <a:srgbClr val="FFFFFF"/>
                </a:solidFill>
                <a:latin typeface="Open Sans"/>
              </a:rPr>
              <a:t>- Contato: guilhermepamorim0@gmail.com</a:t>
            </a:r>
          </a:p>
          <a:p>
            <a:pPr algn="ctr">
              <a:lnSpc>
                <a:spcPts val="4759"/>
              </a:lnSpc>
            </a:pPr>
            <a:r>
              <a:rPr lang="en-US" sz="3399">
                <a:solidFill>
                  <a:srgbClr val="FFFFFF"/>
                </a:solidFill>
                <a:latin typeface="Open Sans"/>
              </a:rPr>
              <a:t>- Data última versão: 10/12/2023</a:t>
            </a:r>
          </a:p>
          <a:p>
            <a:pPr algn="ctr">
              <a:lnSpc>
                <a:spcPts val="4759"/>
              </a:lnSpc>
            </a:pPr>
            <a:r>
              <a:rPr lang="en-US" sz="3399">
                <a:solidFill>
                  <a:srgbClr val="FFFFFF"/>
                </a:solidFill>
                <a:latin typeface="Open Sans"/>
              </a:rPr>
              <a:t>- Versão: 1.0</a:t>
            </a:r>
          </a:p>
          <a:p>
            <a:pPr algn="ctr">
              <a:lnSpc>
                <a:spcPts val="4759"/>
              </a:lnSpc>
            </a:pPr>
            <a:r>
              <a:rPr lang="en-US" sz="3399">
                <a:solidFill>
                  <a:srgbClr val="FFFFFF"/>
                </a:solidFill>
                <a:latin typeface="Open Sans"/>
              </a:rPr>
              <a:t>- Outros repositórios: https://github.com/guilhermedpadua</a:t>
            </a:r>
          </a:p>
          <a:p>
            <a:pPr algn="ctr">
              <a:lnSpc>
                <a:spcPts val="4759"/>
              </a:lnSpc>
            </a:pPr>
            <a:r>
              <a:rPr lang="en-US" sz="3399">
                <a:solidFill>
                  <a:srgbClr val="FFFFFF"/>
                </a:solidFill>
                <a:latin typeface="Open Sans"/>
              </a:rPr>
              <a:t>- Agradecimentos: Universidade Federal do Maranhão (UFMA), Professor Doutor Thales Levi Azevedo Valente, e colegas de curso.</a:t>
            </a:r>
          </a:p>
          <a:p>
            <a:pPr algn="ctr">
              <a:lnSpc>
                <a:spcPts val="4759"/>
              </a:lnSpc>
            </a:pPr>
          </a:p>
          <a:p>
            <a:pPr algn="ctr">
              <a:lnSpc>
                <a:spcPts val="4759"/>
              </a:lnSpc>
            </a:pPr>
          </a:p>
        </p:txBody>
      </p:sp>
    </p:spTree>
  </p:cSld>
  <p:clrMapOvr>
    <a:masterClrMapping/>
  </p:clrMapOvr>
</p:sld>
</file>

<file path=ppt/slides/slide56.xml><?xml version="1.0" encoding="utf-8"?>
<p:sld xmlns:p="http://schemas.openxmlformats.org/presentationml/2006/main" xmlns:a="http://schemas.openxmlformats.org/drawingml/2006/main">
  <p:cSld>
    <p:bg>
      <p:bgPr>
        <a:solidFill>
          <a:srgbClr val="0F232D"/>
        </a:solidFill>
      </p:bgPr>
    </p:bg>
    <p:spTree>
      <p:nvGrpSpPr>
        <p:cNvPr id="1" name=""/>
        <p:cNvGrpSpPr/>
        <p:nvPr/>
      </p:nvGrpSpPr>
      <p:grpSpPr>
        <a:xfrm>
          <a:off x="0" y="0"/>
          <a:ext cx="0" cy="0"/>
          <a:chOff x="0" y="0"/>
          <a:chExt cx="0" cy="0"/>
        </a:xfrm>
      </p:grpSpPr>
      <p:sp>
        <p:nvSpPr>
          <p:cNvPr name="TextBox 2" id="2"/>
          <p:cNvSpPr txBox="true"/>
          <p:nvPr/>
        </p:nvSpPr>
        <p:spPr>
          <a:xfrm rot="0">
            <a:off x="1028700" y="971550"/>
            <a:ext cx="16230600" cy="69151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a:rPr>
              <a:t>Copyright/License</a:t>
            </a:r>
          </a:p>
          <a:p>
            <a:pPr algn="ctr">
              <a:lnSpc>
                <a:spcPts val="4200"/>
              </a:lnSpc>
            </a:pPr>
          </a:p>
          <a:p>
            <a:pPr algn="ctr">
              <a:lnSpc>
                <a:spcPts val="4200"/>
              </a:lnSpc>
            </a:pPr>
            <a:r>
              <a:rPr lang="en-US" sz="3000">
                <a:solidFill>
                  <a:srgbClr val="FFFFFF"/>
                </a:solidFill>
                <a:latin typeface="Open Sans"/>
              </a:rPr>
              <a:t>Este material é resultado de um trabalho acadêmico para a disciplina PROJETO E DESENVOLVIMENTO DE SOFTWARE, sob a orientação do professor Dr. THALES LEVI AZEVEDO VALENTE, no semestre letivo 2023.2, do curso de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ctr">
              <a:lnSpc>
                <a:spcPts val="4200"/>
              </a:lnSpc>
            </a:pPr>
          </a:p>
        </p:txBody>
      </p:sp>
    </p:spTree>
  </p:cSld>
  <p:clrMapOvr>
    <a:masterClrMapping/>
  </p:clrMapOvr>
</p:sld>
</file>

<file path=ppt/slides/slide57.xml><?xml version="1.0" encoding="utf-8"?>
<p:sld xmlns:p="http://schemas.openxmlformats.org/presentationml/2006/main" xmlns:a="http://schemas.openxmlformats.org/drawingml/2006/main">
  <p:cSld>
    <p:bg>
      <p:bgPr>
        <a:solidFill>
          <a:srgbClr val="0F232D"/>
        </a:solidFill>
      </p:bgPr>
    </p:bg>
    <p:spTree>
      <p:nvGrpSpPr>
        <p:cNvPr id="1" name=""/>
        <p:cNvGrpSpPr/>
        <p:nvPr/>
      </p:nvGrpSpPr>
      <p:grpSpPr>
        <a:xfrm>
          <a:off x="0" y="0"/>
          <a:ext cx="0" cy="0"/>
          <a:chOff x="0" y="0"/>
          <a:chExt cx="0" cy="0"/>
        </a:xfrm>
      </p:grpSpPr>
      <p:sp>
        <p:nvSpPr>
          <p:cNvPr name="TextBox 2" id="2"/>
          <p:cNvSpPr txBox="true"/>
          <p:nvPr/>
        </p:nvSpPr>
        <p:spPr>
          <a:xfrm rot="0">
            <a:off x="1028700" y="971550"/>
            <a:ext cx="16230600" cy="8515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a:rPr>
              <a:t>Copyright © 2023 Educational Material</a:t>
            </a:r>
          </a:p>
          <a:p>
            <a:pPr algn="ctr">
              <a:lnSpc>
                <a:spcPts val="4200"/>
              </a:lnSpc>
            </a:pPr>
          </a:p>
          <a:p>
            <a:pPr algn="ctr">
              <a:lnSpc>
                <a:spcPts val="4200"/>
              </a:lnSpc>
            </a:pPr>
            <a:r>
              <a:rPr lang="en-US" sz="3000">
                <a:solidFill>
                  <a:srgbClr val="FFFFFF"/>
                </a:solidFill>
                <a:latin typeface="Open Sans"/>
              </a:rPr>
              <a:t>Este material está licenciado sob a Licença MIT. É permitido o uso, cópia, modificação, e distribuição deste material para qualquer fim, desde que acompanhado deste aviso de direitos autorais.</a:t>
            </a:r>
          </a:p>
          <a:p>
            <a:pPr algn="ctr">
              <a:lnSpc>
                <a:spcPts val="4200"/>
              </a:lnSpc>
            </a:pPr>
          </a:p>
          <a:p>
            <a:pPr algn="ctr">
              <a:lnSpc>
                <a:spcPts val="4200"/>
              </a:lnSpc>
            </a:pPr>
            <a:r>
              <a:rPr lang="en-US" sz="3000">
                <a:solidFill>
                  <a:srgbClr val="FFFFFF"/>
                </a:solidFill>
                <a:latin typeface="Open Sans"/>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a:p>
            <a:pPr algn="ctr">
              <a:lnSpc>
                <a:spcPts val="4200"/>
              </a:lnSpc>
            </a:pPr>
          </a:p>
          <a:p>
            <a:pPr algn="ctr">
              <a:lnSpc>
                <a:spcPts val="4200"/>
              </a:lnSpc>
            </a:pPr>
            <a:r>
              <a:rPr lang="en-US" sz="3000">
                <a:solidFill>
                  <a:srgbClr val="FFFFFF"/>
                </a:solidFill>
                <a:latin typeface="Open Sans"/>
              </a:rPr>
              <a:t>Para mais informações sobre a Licença MIT: https://opensource.org/licenses/MIT.</a:t>
            </a:r>
          </a:p>
          <a:p>
            <a:pPr algn="ctr">
              <a:lnSpc>
                <a:spcPts val="4200"/>
              </a:lnSpc>
            </a:pPr>
          </a:p>
        </p:txBody>
      </p:sp>
    </p:spTree>
  </p:cSld>
  <p:clrMapOvr>
    <a:masterClrMapping/>
  </p:clrMapOvr>
</p:sld>
</file>

<file path=ppt/slides/slide58.xml><?xml version="1.0" encoding="utf-8"?>
<p:sld xmlns:p="http://schemas.openxmlformats.org/presentationml/2006/main" xmlns:a="http://schemas.openxmlformats.org/drawingml/2006/main">
  <p:cSld>
    <p:bg>
      <p:bgPr>
        <a:solidFill>
          <a:srgbClr val="0F232D"/>
        </a:solidFill>
      </p:bgPr>
    </p:bg>
    <p:spTree>
      <p:nvGrpSpPr>
        <p:cNvPr id="1" name=""/>
        <p:cNvGrpSpPr/>
        <p:nvPr/>
      </p:nvGrpSpPr>
      <p:grpSpPr>
        <a:xfrm>
          <a:off x="0" y="0"/>
          <a:ext cx="0" cy="0"/>
          <a:chOff x="0" y="0"/>
          <a:chExt cx="0" cy="0"/>
        </a:xfrm>
      </p:grpSpPr>
      <p:sp>
        <p:nvSpPr>
          <p:cNvPr name="TextBox 2" id="2"/>
          <p:cNvSpPr txBox="true"/>
          <p:nvPr/>
        </p:nvSpPr>
        <p:spPr>
          <a:xfrm rot="0">
            <a:off x="771525" y="2983916"/>
            <a:ext cx="16744950" cy="3755923"/>
          </a:xfrm>
          <a:prstGeom prst="rect">
            <a:avLst/>
          </a:prstGeom>
        </p:spPr>
        <p:txBody>
          <a:bodyPr anchor="t" rtlCol="false" tIns="0" lIns="0" bIns="0" rIns="0">
            <a:spAutoFit/>
          </a:bodyPr>
          <a:lstStyle/>
          <a:p>
            <a:pPr algn="ctr" marL="0" indent="0" lvl="0">
              <a:lnSpc>
                <a:spcPts val="30799"/>
              </a:lnSpc>
              <a:spcBef>
                <a:spcPct val="0"/>
              </a:spcBef>
            </a:pPr>
            <a:r>
              <a:rPr lang="en-US" sz="21999" u="none">
                <a:solidFill>
                  <a:srgbClr val="FFF5D6"/>
                </a:solidFill>
                <a:latin typeface="Open Sans Bold"/>
              </a:rPr>
              <a:t>Obrigado!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3883137" y="6066675"/>
            <a:ext cx="18968198" cy="8725371"/>
          </a:xfrm>
          <a:custGeom>
            <a:avLst/>
            <a:gdLst/>
            <a:ahLst/>
            <a:cxnLst/>
            <a:rect r="r" b="b" t="t" l="l"/>
            <a:pathLst>
              <a:path h="8725371" w="18968198">
                <a:moveTo>
                  <a:pt x="0" y="0"/>
                </a:moveTo>
                <a:lnTo>
                  <a:pt x="18968198" y="0"/>
                </a:lnTo>
                <a:lnTo>
                  <a:pt x="18968198" y="8725371"/>
                </a:lnTo>
                <a:lnTo>
                  <a:pt x="0" y="8725371"/>
                </a:lnTo>
                <a:lnTo>
                  <a:pt x="0" y="0"/>
                </a:lnTo>
                <a:close/>
              </a:path>
            </a:pathLst>
          </a:custGeom>
          <a:blipFill>
            <a:blip r:embed="rId2"/>
            <a:stretch>
              <a:fillRect l="0" t="0" r="0" b="0"/>
            </a:stretch>
          </a:blipFill>
        </p:spPr>
      </p:sp>
      <p:sp>
        <p:nvSpPr>
          <p:cNvPr name="Freeform 3" id="3"/>
          <p:cNvSpPr/>
          <p:nvPr/>
        </p:nvSpPr>
        <p:spPr>
          <a:xfrm flipH="false" flipV="false" rot="0">
            <a:off x="498250" y="5026484"/>
            <a:ext cx="2322927" cy="3123741"/>
          </a:xfrm>
          <a:custGeom>
            <a:avLst/>
            <a:gdLst/>
            <a:ahLst/>
            <a:cxnLst/>
            <a:rect r="r" b="b" t="t" l="l"/>
            <a:pathLst>
              <a:path h="3123741" w="2322927">
                <a:moveTo>
                  <a:pt x="0" y="0"/>
                </a:moveTo>
                <a:lnTo>
                  <a:pt x="2322927" y="0"/>
                </a:lnTo>
                <a:lnTo>
                  <a:pt x="2322927" y="3123741"/>
                </a:lnTo>
                <a:lnTo>
                  <a:pt x="0" y="3123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21177" y="754378"/>
            <a:ext cx="12683866" cy="761119"/>
          </a:xfrm>
          <a:prstGeom prst="rect">
            <a:avLst/>
          </a:prstGeom>
        </p:spPr>
        <p:txBody>
          <a:bodyPr anchor="t" rtlCol="false" tIns="0" lIns="0" bIns="0" rIns="0">
            <a:spAutoFit/>
          </a:bodyPr>
          <a:lstStyle/>
          <a:p>
            <a:pPr algn="ctr">
              <a:lnSpc>
                <a:spcPts val="5423"/>
              </a:lnSpc>
            </a:pPr>
            <a:r>
              <a:rPr lang="en-US" sz="6380">
                <a:solidFill>
                  <a:srgbClr val="FFF5D6"/>
                </a:solidFill>
                <a:latin typeface="TT Phobos Inline"/>
              </a:rPr>
              <a:t>REQUISITOS DO SISTEMA</a:t>
            </a:r>
          </a:p>
        </p:txBody>
      </p:sp>
      <p:sp>
        <p:nvSpPr>
          <p:cNvPr name="TextBox 5" id="5"/>
          <p:cNvSpPr txBox="true"/>
          <p:nvPr/>
        </p:nvSpPr>
        <p:spPr>
          <a:xfrm rot="0">
            <a:off x="2782957" y="2695896"/>
            <a:ext cx="12722087" cy="2530475"/>
          </a:xfrm>
          <a:prstGeom prst="rect">
            <a:avLst/>
          </a:prstGeom>
        </p:spPr>
        <p:txBody>
          <a:bodyPr anchor="t" rtlCol="false" tIns="0" lIns="0" bIns="0" rIns="0">
            <a:spAutoFit/>
          </a:bodyPr>
          <a:lstStyle/>
          <a:p>
            <a:pPr algn="just">
              <a:lnSpc>
                <a:spcPts val="4900"/>
              </a:lnSpc>
              <a:spcBef>
                <a:spcPct val="0"/>
              </a:spcBef>
            </a:pPr>
            <a:r>
              <a:rPr lang="en-US" sz="3500">
                <a:solidFill>
                  <a:srgbClr val="FFF5D6"/>
                </a:solidFill>
                <a:latin typeface="Arial"/>
              </a:rPr>
              <a:t> É essencial reunir todas as informações possíveis para garantir que o projeto atenda exatamente ao que é esperado e uma importante etapa durante o desenvolvimento de um programa é a definição dos requisitos.</a:t>
            </a:r>
          </a:p>
        </p:txBody>
      </p:sp>
      <p:sp>
        <p:nvSpPr>
          <p:cNvPr name="Freeform 6" id="6"/>
          <p:cNvSpPr/>
          <p:nvPr/>
        </p:nvSpPr>
        <p:spPr>
          <a:xfrm flipH="false" flipV="false" rot="0">
            <a:off x="14165220" y="6172200"/>
            <a:ext cx="4122780" cy="4114800"/>
          </a:xfrm>
          <a:custGeom>
            <a:avLst/>
            <a:gdLst/>
            <a:ahLst/>
            <a:cxnLst/>
            <a:rect r="r" b="b" t="t" l="l"/>
            <a:pathLst>
              <a:path h="4114800" w="4122780">
                <a:moveTo>
                  <a:pt x="0" y="0"/>
                </a:moveTo>
                <a:lnTo>
                  <a:pt x="4122780" y="0"/>
                </a:lnTo>
                <a:lnTo>
                  <a:pt x="412278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3883137" y="6066675"/>
            <a:ext cx="18968198" cy="8725371"/>
          </a:xfrm>
          <a:custGeom>
            <a:avLst/>
            <a:gdLst/>
            <a:ahLst/>
            <a:cxnLst/>
            <a:rect r="r" b="b" t="t" l="l"/>
            <a:pathLst>
              <a:path h="8725371" w="18968198">
                <a:moveTo>
                  <a:pt x="0" y="0"/>
                </a:moveTo>
                <a:lnTo>
                  <a:pt x="18968198" y="0"/>
                </a:lnTo>
                <a:lnTo>
                  <a:pt x="18968198" y="8725371"/>
                </a:lnTo>
                <a:lnTo>
                  <a:pt x="0" y="8725371"/>
                </a:lnTo>
                <a:lnTo>
                  <a:pt x="0" y="0"/>
                </a:lnTo>
                <a:close/>
              </a:path>
            </a:pathLst>
          </a:custGeom>
          <a:blipFill>
            <a:blip r:embed="rId2"/>
            <a:stretch>
              <a:fillRect l="0" t="0" r="0" b="0"/>
            </a:stretch>
          </a:blipFill>
        </p:spPr>
      </p:sp>
      <p:sp>
        <p:nvSpPr>
          <p:cNvPr name="Freeform 3" id="3"/>
          <p:cNvSpPr/>
          <p:nvPr/>
        </p:nvSpPr>
        <p:spPr>
          <a:xfrm flipH="false" flipV="false" rot="0">
            <a:off x="498250" y="5026484"/>
            <a:ext cx="2322927" cy="3123741"/>
          </a:xfrm>
          <a:custGeom>
            <a:avLst/>
            <a:gdLst/>
            <a:ahLst/>
            <a:cxnLst/>
            <a:rect r="r" b="b" t="t" l="l"/>
            <a:pathLst>
              <a:path h="3123741" w="2322927">
                <a:moveTo>
                  <a:pt x="0" y="0"/>
                </a:moveTo>
                <a:lnTo>
                  <a:pt x="2322927" y="0"/>
                </a:lnTo>
                <a:lnTo>
                  <a:pt x="2322927" y="3123741"/>
                </a:lnTo>
                <a:lnTo>
                  <a:pt x="0" y="3123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21177" y="3524157"/>
            <a:ext cx="12722087" cy="1911350"/>
          </a:xfrm>
          <a:prstGeom prst="rect">
            <a:avLst/>
          </a:prstGeom>
        </p:spPr>
        <p:txBody>
          <a:bodyPr anchor="t" rtlCol="false" tIns="0" lIns="0" bIns="0" rIns="0">
            <a:spAutoFit/>
          </a:bodyPr>
          <a:lstStyle/>
          <a:p>
            <a:pPr algn="just">
              <a:lnSpc>
                <a:spcPts val="4900"/>
              </a:lnSpc>
              <a:spcBef>
                <a:spcPct val="0"/>
              </a:spcBef>
            </a:pPr>
            <a:r>
              <a:rPr lang="en-US" sz="3500">
                <a:solidFill>
                  <a:srgbClr val="FFF5D6"/>
                </a:solidFill>
                <a:latin typeface="Arial"/>
              </a:rPr>
              <a:t> As principais categorias de requisitos são os </a:t>
            </a:r>
            <a:r>
              <a:rPr lang="en-US" sz="3500">
                <a:solidFill>
                  <a:srgbClr val="FFF5D6"/>
                </a:solidFill>
                <a:latin typeface="Arial Bold"/>
              </a:rPr>
              <a:t>funcionais</a:t>
            </a:r>
            <a:r>
              <a:rPr lang="en-US" sz="3500">
                <a:solidFill>
                  <a:srgbClr val="FFF5D6"/>
                </a:solidFill>
                <a:latin typeface="Arial"/>
              </a:rPr>
              <a:t> e os </a:t>
            </a:r>
            <a:r>
              <a:rPr lang="en-US" sz="3500">
                <a:solidFill>
                  <a:srgbClr val="FFF5D6"/>
                </a:solidFill>
                <a:latin typeface="Arial Bold"/>
              </a:rPr>
              <a:t>não funcionais</a:t>
            </a:r>
            <a:r>
              <a:rPr lang="en-US" sz="3500">
                <a:solidFill>
                  <a:srgbClr val="FFF5D6"/>
                </a:solidFill>
                <a:latin typeface="Arial"/>
              </a:rPr>
              <a:t>.</a:t>
            </a:r>
          </a:p>
          <a:p>
            <a:pPr algn="just">
              <a:lnSpc>
                <a:spcPts val="4900"/>
              </a:lnSpc>
              <a:spcBef>
                <a:spcPct val="0"/>
              </a:spcBef>
            </a:pPr>
          </a:p>
        </p:txBody>
      </p:sp>
      <p:sp>
        <p:nvSpPr>
          <p:cNvPr name="Freeform 5" id="5"/>
          <p:cNvSpPr/>
          <p:nvPr/>
        </p:nvSpPr>
        <p:spPr>
          <a:xfrm flipH="false" flipV="false" rot="0">
            <a:off x="14165220" y="6172200"/>
            <a:ext cx="4122780" cy="4114800"/>
          </a:xfrm>
          <a:custGeom>
            <a:avLst/>
            <a:gdLst/>
            <a:ahLst/>
            <a:cxnLst/>
            <a:rect r="r" b="b" t="t" l="l"/>
            <a:pathLst>
              <a:path h="4114800" w="4122780">
                <a:moveTo>
                  <a:pt x="0" y="0"/>
                </a:moveTo>
                <a:lnTo>
                  <a:pt x="4122780" y="0"/>
                </a:lnTo>
                <a:lnTo>
                  <a:pt x="412278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821177" y="754378"/>
            <a:ext cx="12683866" cy="761119"/>
          </a:xfrm>
          <a:prstGeom prst="rect">
            <a:avLst/>
          </a:prstGeom>
        </p:spPr>
        <p:txBody>
          <a:bodyPr anchor="t" rtlCol="false" tIns="0" lIns="0" bIns="0" rIns="0">
            <a:spAutoFit/>
          </a:bodyPr>
          <a:lstStyle/>
          <a:p>
            <a:pPr algn="ctr">
              <a:lnSpc>
                <a:spcPts val="5423"/>
              </a:lnSpc>
            </a:pPr>
            <a:r>
              <a:rPr lang="en-US" sz="6380">
                <a:solidFill>
                  <a:srgbClr val="FFF5D6"/>
                </a:solidFill>
                <a:latin typeface="TT Phobos Inline"/>
              </a:rPr>
              <a:t>REQUISITOS DO SISTEMA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6369781" y="5143500"/>
            <a:ext cx="5835432" cy="5453477"/>
          </a:xfrm>
          <a:custGeom>
            <a:avLst/>
            <a:gdLst/>
            <a:ahLst/>
            <a:cxnLst/>
            <a:rect r="r" b="b" t="t" l="l"/>
            <a:pathLst>
              <a:path h="5453477" w="5835432">
                <a:moveTo>
                  <a:pt x="0" y="0"/>
                </a:moveTo>
                <a:lnTo>
                  <a:pt x="5835433" y="0"/>
                </a:lnTo>
                <a:lnTo>
                  <a:pt x="5835433" y="5453477"/>
                </a:lnTo>
                <a:lnTo>
                  <a:pt x="0" y="5453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21177" y="3524157"/>
            <a:ext cx="12722087" cy="1292225"/>
          </a:xfrm>
          <a:prstGeom prst="rect">
            <a:avLst/>
          </a:prstGeom>
        </p:spPr>
        <p:txBody>
          <a:bodyPr anchor="t" rtlCol="false" tIns="0" lIns="0" bIns="0" rIns="0">
            <a:spAutoFit/>
          </a:bodyPr>
          <a:lstStyle/>
          <a:p>
            <a:pPr algn="ctr">
              <a:lnSpc>
                <a:spcPts val="4900"/>
              </a:lnSpc>
              <a:spcBef>
                <a:spcPct val="0"/>
              </a:spcBef>
            </a:pPr>
            <a:r>
              <a:rPr lang="en-US" sz="3500">
                <a:solidFill>
                  <a:srgbClr val="FFF5D6"/>
                </a:solidFill>
                <a:latin typeface="Arial"/>
              </a:rPr>
              <a:t> Qual a definição de requisitos funcionais e não funcionais?</a:t>
            </a:r>
          </a:p>
          <a:p>
            <a:pPr algn="just">
              <a:lnSpc>
                <a:spcPts val="4900"/>
              </a:lnSpc>
              <a:spcBef>
                <a:spcPct val="0"/>
              </a:spcBef>
            </a:pPr>
          </a:p>
        </p:txBody>
      </p:sp>
      <p:sp>
        <p:nvSpPr>
          <p:cNvPr name="TextBox 4" id="4"/>
          <p:cNvSpPr txBox="true"/>
          <p:nvPr/>
        </p:nvSpPr>
        <p:spPr>
          <a:xfrm rot="0">
            <a:off x="2821177" y="754378"/>
            <a:ext cx="12683866" cy="761119"/>
          </a:xfrm>
          <a:prstGeom prst="rect">
            <a:avLst/>
          </a:prstGeom>
        </p:spPr>
        <p:txBody>
          <a:bodyPr anchor="t" rtlCol="false" tIns="0" lIns="0" bIns="0" rIns="0">
            <a:spAutoFit/>
          </a:bodyPr>
          <a:lstStyle/>
          <a:p>
            <a:pPr algn="ctr">
              <a:lnSpc>
                <a:spcPts val="5423"/>
              </a:lnSpc>
            </a:pPr>
            <a:r>
              <a:rPr lang="en-US" sz="6380">
                <a:solidFill>
                  <a:srgbClr val="FFF5D6"/>
                </a:solidFill>
                <a:latin typeface="TT Phobos Inline"/>
              </a:rPr>
              <a:t>REQUISITOS DO SISTEMA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3883137" y="6066675"/>
            <a:ext cx="18968198" cy="8725371"/>
          </a:xfrm>
          <a:custGeom>
            <a:avLst/>
            <a:gdLst/>
            <a:ahLst/>
            <a:cxnLst/>
            <a:rect r="r" b="b" t="t" l="l"/>
            <a:pathLst>
              <a:path h="8725371" w="18968198">
                <a:moveTo>
                  <a:pt x="0" y="0"/>
                </a:moveTo>
                <a:lnTo>
                  <a:pt x="18968198" y="0"/>
                </a:lnTo>
                <a:lnTo>
                  <a:pt x="18968198" y="8725371"/>
                </a:lnTo>
                <a:lnTo>
                  <a:pt x="0" y="8725371"/>
                </a:lnTo>
                <a:lnTo>
                  <a:pt x="0" y="0"/>
                </a:lnTo>
                <a:close/>
              </a:path>
            </a:pathLst>
          </a:custGeom>
          <a:blipFill>
            <a:blip r:embed="rId2"/>
            <a:stretch>
              <a:fillRect l="0" t="0" r="0" b="0"/>
            </a:stretch>
          </a:blipFill>
        </p:spPr>
      </p:sp>
      <p:sp>
        <p:nvSpPr>
          <p:cNvPr name="Freeform 3" id="3"/>
          <p:cNvSpPr/>
          <p:nvPr/>
        </p:nvSpPr>
        <p:spPr>
          <a:xfrm flipH="false" flipV="false" rot="0">
            <a:off x="498250" y="5026484"/>
            <a:ext cx="2322927" cy="3123741"/>
          </a:xfrm>
          <a:custGeom>
            <a:avLst/>
            <a:gdLst/>
            <a:ahLst/>
            <a:cxnLst/>
            <a:rect r="r" b="b" t="t" l="l"/>
            <a:pathLst>
              <a:path h="3123741" w="2322927">
                <a:moveTo>
                  <a:pt x="0" y="0"/>
                </a:moveTo>
                <a:lnTo>
                  <a:pt x="2322927" y="0"/>
                </a:lnTo>
                <a:lnTo>
                  <a:pt x="2322927" y="3123741"/>
                </a:lnTo>
                <a:lnTo>
                  <a:pt x="0" y="3123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165220" y="6172200"/>
            <a:ext cx="4122780" cy="4114800"/>
          </a:xfrm>
          <a:custGeom>
            <a:avLst/>
            <a:gdLst/>
            <a:ahLst/>
            <a:cxnLst/>
            <a:rect r="r" b="b" t="t" l="l"/>
            <a:pathLst>
              <a:path h="4114800" w="4122780">
                <a:moveTo>
                  <a:pt x="0" y="0"/>
                </a:moveTo>
                <a:lnTo>
                  <a:pt x="4122780" y="0"/>
                </a:lnTo>
                <a:lnTo>
                  <a:pt x="412278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821177" y="1784350"/>
            <a:ext cx="12722087" cy="3768725"/>
          </a:xfrm>
          <a:prstGeom prst="rect">
            <a:avLst/>
          </a:prstGeom>
        </p:spPr>
        <p:txBody>
          <a:bodyPr anchor="t" rtlCol="false" tIns="0" lIns="0" bIns="0" rIns="0">
            <a:spAutoFit/>
          </a:bodyPr>
          <a:lstStyle/>
          <a:p>
            <a:pPr algn="just">
              <a:lnSpc>
                <a:spcPts val="4900"/>
              </a:lnSpc>
              <a:spcBef>
                <a:spcPct val="0"/>
              </a:spcBef>
            </a:pPr>
            <a:r>
              <a:rPr lang="en-US" sz="3500">
                <a:solidFill>
                  <a:srgbClr val="FFF5D6"/>
                </a:solidFill>
                <a:latin typeface="Arial"/>
              </a:rPr>
              <a:t> </a:t>
            </a:r>
          </a:p>
          <a:p>
            <a:pPr algn="just">
              <a:lnSpc>
                <a:spcPts val="4900"/>
              </a:lnSpc>
              <a:spcBef>
                <a:spcPct val="0"/>
              </a:spcBef>
            </a:pPr>
            <a:r>
              <a:rPr lang="en-US" sz="3500">
                <a:solidFill>
                  <a:srgbClr val="FFF5D6"/>
                </a:solidFill>
                <a:latin typeface="Arial Bold"/>
              </a:rPr>
              <a:t>Requisito funcional</a:t>
            </a:r>
            <a:r>
              <a:rPr lang="en-US" sz="3500">
                <a:solidFill>
                  <a:srgbClr val="FFF5D6"/>
                </a:solidFill>
                <a:latin typeface="Arial"/>
              </a:rPr>
              <a:t> é uma funcionalidade específica  do sistema(ação que o sistema precisa ser capaz de realizar). </a:t>
            </a:r>
          </a:p>
          <a:p>
            <a:pPr algn="just">
              <a:lnSpc>
                <a:spcPts val="4900"/>
              </a:lnSpc>
              <a:spcBef>
                <a:spcPct val="0"/>
              </a:spcBef>
            </a:pPr>
          </a:p>
          <a:p>
            <a:pPr algn="just">
              <a:lnSpc>
                <a:spcPts val="4900"/>
              </a:lnSpc>
              <a:spcBef>
                <a:spcPct val="0"/>
              </a:spcBef>
            </a:pPr>
            <a:r>
              <a:rPr lang="en-US" sz="3500">
                <a:solidFill>
                  <a:srgbClr val="FFF5D6"/>
                </a:solidFill>
                <a:latin typeface="Arial"/>
              </a:rPr>
              <a:t>O </a:t>
            </a:r>
            <a:r>
              <a:rPr lang="en-US" sz="3500">
                <a:solidFill>
                  <a:srgbClr val="FFF5D6"/>
                </a:solidFill>
                <a:latin typeface="Arial Bold"/>
              </a:rPr>
              <a:t>Requisito não funcional</a:t>
            </a:r>
            <a:r>
              <a:rPr lang="en-US" sz="3500">
                <a:solidFill>
                  <a:srgbClr val="FFF5D6"/>
                </a:solidFill>
                <a:latin typeface="Arial"/>
              </a:rPr>
              <a:t> refere-se a características ou qualidades do sistema.</a:t>
            </a:r>
          </a:p>
        </p:txBody>
      </p:sp>
      <p:sp>
        <p:nvSpPr>
          <p:cNvPr name="TextBox 6" id="6"/>
          <p:cNvSpPr txBox="true"/>
          <p:nvPr/>
        </p:nvSpPr>
        <p:spPr>
          <a:xfrm rot="0">
            <a:off x="2821177" y="754378"/>
            <a:ext cx="12683866" cy="761119"/>
          </a:xfrm>
          <a:prstGeom prst="rect">
            <a:avLst/>
          </a:prstGeom>
        </p:spPr>
        <p:txBody>
          <a:bodyPr anchor="t" rtlCol="false" tIns="0" lIns="0" bIns="0" rIns="0">
            <a:spAutoFit/>
          </a:bodyPr>
          <a:lstStyle/>
          <a:p>
            <a:pPr algn="ctr">
              <a:lnSpc>
                <a:spcPts val="5423"/>
              </a:lnSpc>
            </a:pPr>
            <a:r>
              <a:rPr lang="en-US" sz="6380">
                <a:solidFill>
                  <a:srgbClr val="FFF5D6"/>
                </a:solidFill>
                <a:latin typeface="TT Phobos Inline"/>
              </a:rPr>
              <a:t>REQUISITOS DO SISTEMA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DAFyu2FznWQ</dc:identifier>
  <dcterms:modified xsi:type="dcterms:W3CDTF">2011-08-01T06:04:30Z</dcterms:modified>
  <cp:revision>1</cp:revision>
  <dc:title>apresentacao_teoria</dc:title>
</cp:coreProperties>
</file>